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50" r:id="rId3"/>
    <p:sldId id="351" r:id="rId4"/>
    <p:sldId id="356" r:id="rId5"/>
    <p:sldId id="353" r:id="rId6"/>
    <p:sldId id="355" r:id="rId7"/>
    <p:sldId id="360" r:id="rId8"/>
    <p:sldId id="359" r:id="rId9"/>
    <p:sldId id="358" r:id="rId10"/>
    <p:sldId id="362" r:id="rId11"/>
    <p:sldId id="354" r:id="rId12"/>
    <p:sldId id="357" r:id="rId13"/>
    <p:sldId id="361" r:id="rId14"/>
    <p:sldId id="365" r:id="rId15"/>
    <p:sldId id="366" r:id="rId16"/>
    <p:sldId id="36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CA"/>
    <a:srgbClr val="18A3F9"/>
    <a:srgbClr val="FFFFFF"/>
    <a:srgbClr val="988757"/>
    <a:srgbClr val="FF7C8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64;&#26009;\Master\Master\Topics%20in%20quantitative%20finance\Data\public%20debt%20to%20GDP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36164;&#26009;\Master\Master\Topics%20in%20quantitative%20finance\Data\TIPS10Y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US Public debt / GDP (%)</c:v>
          </c:tx>
          <c:spPr>
            <a:ln w="28575" cap="rnd">
              <a:solidFill>
                <a:srgbClr val="005FCA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Graph'!$A$12:$A$225</c:f>
              <c:numCache>
                <c:formatCode>yyyy\-mm\-dd</c:formatCode>
                <c:ptCount val="214"/>
                <c:pt idx="0">
                  <c:v>24108</c:v>
                </c:pt>
                <c:pt idx="1">
                  <c:v>24198</c:v>
                </c:pt>
                <c:pt idx="2">
                  <c:v>24289</c:v>
                </c:pt>
                <c:pt idx="3">
                  <c:v>24381</c:v>
                </c:pt>
                <c:pt idx="4">
                  <c:v>24473</c:v>
                </c:pt>
                <c:pt idx="5">
                  <c:v>24563</c:v>
                </c:pt>
                <c:pt idx="6">
                  <c:v>24654</c:v>
                </c:pt>
                <c:pt idx="7">
                  <c:v>24746</c:v>
                </c:pt>
                <c:pt idx="8">
                  <c:v>24838</c:v>
                </c:pt>
                <c:pt idx="9">
                  <c:v>24929</c:v>
                </c:pt>
                <c:pt idx="10">
                  <c:v>25020</c:v>
                </c:pt>
                <c:pt idx="11">
                  <c:v>25112</c:v>
                </c:pt>
                <c:pt idx="12">
                  <c:v>25204</c:v>
                </c:pt>
                <c:pt idx="13">
                  <c:v>25294</c:v>
                </c:pt>
                <c:pt idx="14">
                  <c:v>25385</c:v>
                </c:pt>
                <c:pt idx="15">
                  <c:v>25477</c:v>
                </c:pt>
                <c:pt idx="16">
                  <c:v>25569</c:v>
                </c:pt>
                <c:pt idx="17">
                  <c:v>25659</c:v>
                </c:pt>
                <c:pt idx="18">
                  <c:v>25750</c:v>
                </c:pt>
                <c:pt idx="19">
                  <c:v>25842</c:v>
                </c:pt>
                <c:pt idx="20">
                  <c:v>25934</c:v>
                </c:pt>
                <c:pt idx="21">
                  <c:v>26024</c:v>
                </c:pt>
                <c:pt idx="22">
                  <c:v>26115</c:v>
                </c:pt>
                <c:pt idx="23">
                  <c:v>26207</c:v>
                </c:pt>
                <c:pt idx="24">
                  <c:v>26299</c:v>
                </c:pt>
                <c:pt idx="25">
                  <c:v>26390</c:v>
                </c:pt>
                <c:pt idx="26">
                  <c:v>26481</c:v>
                </c:pt>
                <c:pt idx="27">
                  <c:v>26573</c:v>
                </c:pt>
                <c:pt idx="28">
                  <c:v>26665</c:v>
                </c:pt>
                <c:pt idx="29">
                  <c:v>26755</c:v>
                </c:pt>
                <c:pt idx="30">
                  <c:v>26846</c:v>
                </c:pt>
                <c:pt idx="31">
                  <c:v>26938</c:v>
                </c:pt>
                <c:pt idx="32">
                  <c:v>27030</c:v>
                </c:pt>
                <c:pt idx="33">
                  <c:v>27120</c:v>
                </c:pt>
                <c:pt idx="34">
                  <c:v>27211</c:v>
                </c:pt>
                <c:pt idx="35">
                  <c:v>27303</c:v>
                </c:pt>
                <c:pt idx="36">
                  <c:v>27395</c:v>
                </c:pt>
                <c:pt idx="37">
                  <c:v>27485</c:v>
                </c:pt>
                <c:pt idx="38">
                  <c:v>27576</c:v>
                </c:pt>
                <c:pt idx="39">
                  <c:v>27668</c:v>
                </c:pt>
                <c:pt idx="40">
                  <c:v>27760</c:v>
                </c:pt>
                <c:pt idx="41">
                  <c:v>27851</c:v>
                </c:pt>
                <c:pt idx="42">
                  <c:v>27942</c:v>
                </c:pt>
                <c:pt idx="43">
                  <c:v>28034</c:v>
                </c:pt>
                <c:pt idx="44">
                  <c:v>28126</c:v>
                </c:pt>
                <c:pt idx="45">
                  <c:v>28216</c:v>
                </c:pt>
                <c:pt idx="46">
                  <c:v>28307</c:v>
                </c:pt>
                <c:pt idx="47">
                  <c:v>28399</c:v>
                </c:pt>
                <c:pt idx="48">
                  <c:v>28491</c:v>
                </c:pt>
                <c:pt idx="49">
                  <c:v>28581</c:v>
                </c:pt>
                <c:pt idx="50">
                  <c:v>28672</c:v>
                </c:pt>
                <c:pt idx="51">
                  <c:v>28764</c:v>
                </c:pt>
                <c:pt idx="52">
                  <c:v>28856</c:v>
                </c:pt>
                <c:pt idx="53">
                  <c:v>28946</c:v>
                </c:pt>
                <c:pt idx="54">
                  <c:v>29037</c:v>
                </c:pt>
                <c:pt idx="55">
                  <c:v>29129</c:v>
                </c:pt>
                <c:pt idx="56">
                  <c:v>29221</c:v>
                </c:pt>
                <c:pt idx="57">
                  <c:v>29312</c:v>
                </c:pt>
                <c:pt idx="58">
                  <c:v>29403</c:v>
                </c:pt>
                <c:pt idx="59">
                  <c:v>29495</c:v>
                </c:pt>
                <c:pt idx="60">
                  <c:v>29587</c:v>
                </c:pt>
                <c:pt idx="61">
                  <c:v>29677</c:v>
                </c:pt>
                <c:pt idx="62">
                  <c:v>29768</c:v>
                </c:pt>
                <c:pt idx="63">
                  <c:v>29860</c:v>
                </c:pt>
                <c:pt idx="64">
                  <c:v>29952</c:v>
                </c:pt>
                <c:pt idx="65">
                  <c:v>30042</c:v>
                </c:pt>
                <c:pt idx="66">
                  <c:v>30133</c:v>
                </c:pt>
                <c:pt idx="67">
                  <c:v>30225</c:v>
                </c:pt>
                <c:pt idx="68">
                  <c:v>30317</c:v>
                </c:pt>
                <c:pt idx="69">
                  <c:v>30407</c:v>
                </c:pt>
                <c:pt idx="70">
                  <c:v>30498</c:v>
                </c:pt>
                <c:pt idx="71">
                  <c:v>30590</c:v>
                </c:pt>
                <c:pt idx="72">
                  <c:v>30682</c:v>
                </c:pt>
                <c:pt idx="73">
                  <c:v>30773</c:v>
                </c:pt>
                <c:pt idx="74">
                  <c:v>30864</c:v>
                </c:pt>
                <c:pt idx="75">
                  <c:v>30956</c:v>
                </c:pt>
                <c:pt idx="76">
                  <c:v>31048</c:v>
                </c:pt>
                <c:pt idx="77">
                  <c:v>31138</c:v>
                </c:pt>
                <c:pt idx="78">
                  <c:v>31229</c:v>
                </c:pt>
                <c:pt idx="79">
                  <c:v>31321</c:v>
                </c:pt>
                <c:pt idx="80">
                  <c:v>31413</c:v>
                </c:pt>
                <c:pt idx="81">
                  <c:v>31503</c:v>
                </c:pt>
                <c:pt idx="82">
                  <c:v>31594</c:v>
                </c:pt>
                <c:pt idx="83">
                  <c:v>31686</c:v>
                </c:pt>
                <c:pt idx="84">
                  <c:v>31778</c:v>
                </c:pt>
                <c:pt idx="85">
                  <c:v>31868</c:v>
                </c:pt>
                <c:pt idx="86">
                  <c:v>31959</c:v>
                </c:pt>
                <c:pt idx="87">
                  <c:v>32051</c:v>
                </c:pt>
                <c:pt idx="88">
                  <c:v>32143</c:v>
                </c:pt>
                <c:pt idx="89">
                  <c:v>32234</c:v>
                </c:pt>
                <c:pt idx="90">
                  <c:v>32325</c:v>
                </c:pt>
                <c:pt idx="91">
                  <c:v>32417</c:v>
                </c:pt>
                <c:pt idx="92">
                  <c:v>32509</c:v>
                </c:pt>
                <c:pt idx="93">
                  <c:v>32599</c:v>
                </c:pt>
                <c:pt idx="94">
                  <c:v>32690</c:v>
                </c:pt>
                <c:pt idx="95">
                  <c:v>32782</c:v>
                </c:pt>
                <c:pt idx="96">
                  <c:v>32874</c:v>
                </c:pt>
                <c:pt idx="97">
                  <c:v>32964</c:v>
                </c:pt>
                <c:pt idx="98">
                  <c:v>33055</c:v>
                </c:pt>
                <c:pt idx="99">
                  <c:v>33147</c:v>
                </c:pt>
                <c:pt idx="100">
                  <c:v>33239</c:v>
                </c:pt>
                <c:pt idx="101">
                  <c:v>33329</c:v>
                </c:pt>
                <c:pt idx="102">
                  <c:v>33420</c:v>
                </c:pt>
                <c:pt idx="103">
                  <c:v>33512</c:v>
                </c:pt>
                <c:pt idx="104">
                  <c:v>33604</c:v>
                </c:pt>
                <c:pt idx="105">
                  <c:v>33695</c:v>
                </c:pt>
                <c:pt idx="106">
                  <c:v>33786</c:v>
                </c:pt>
                <c:pt idx="107">
                  <c:v>33878</c:v>
                </c:pt>
                <c:pt idx="108">
                  <c:v>33970</c:v>
                </c:pt>
                <c:pt idx="109">
                  <c:v>34060</c:v>
                </c:pt>
                <c:pt idx="110">
                  <c:v>34151</c:v>
                </c:pt>
                <c:pt idx="111">
                  <c:v>34243</c:v>
                </c:pt>
                <c:pt idx="112">
                  <c:v>34335</c:v>
                </c:pt>
                <c:pt idx="113">
                  <c:v>34425</c:v>
                </c:pt>
                <c:pt idx="114">
                  <c:v>34516</c:v>
                </c:pt>
                <c:pt idx="115">
                  <c:v>34608</c:v>
                </c:pt>
                <c:pt idx="116">
                  <c:v>34700</c:v>
                </c:pt>
                <c:pt idx="117">
                  <c:v>34790</c:v>
                </c:pt>
                <c:pt idx="118">
                  <c:v>34881</c:v>
                </c:pt>
                <c:pt idx="119">
                  <c:v>34973</c:v>
                </c:pt>
                <c:pt idx="120">
                  <c:v>35065</c:v>
                </c:pt>
                <c:pt idx="121">
                  <c:v>35156</c:v>
                </c:pt>
                <c:pt idx="122">
                  <c:v>35247</c:v>
                </c:pt>
                <c:pt idx="123">
                  <c:v>35339</c:v>
                </c:pt>
                <c:pt idx="124">
                  <c:v>35431</c:v>
                </c:pt>
                <c:pt idx="125">
                  <c:v>35521</c:v>
                </c:pt>
                <c:pt idx="126">
                  <c:v>35612</c:v>
                </c:pt>
                <c:pt idx="127">
                  <c:v>35704</c:v>
                </c:pt>
                <c:pt idx="128">
                  <c:v>35796</c:v>
                </c:pt>
                <c:pt idx="129">
                  <c:v>35886</c:v>
                </c:pt>
                <c:pt idx="130">
                  <c:v>35977</c:v>
                </c:pt>
                <c:pt idx="131">
                  <c:v>36069</c:v>
                </c:pt>
                <c:pt idx="132">
                  <c:v>36161</c:v>
                </c:pt>
                <c:pt idx="133">
                  <c:v>36251</c:v>
                </c:pt>
                <c:pt idx="134">
                  <c:v>36342</c:v>
                </c:pt>
                <c:pt idx="135">
                  <c:v>36434</c:v>
                </c:pt>
                <c:pt idx="136">
                  <c:v>36526</c:v>
                </c:pt>
                <c:pt idx="137">
                  <c:v>36617</c:v>
                </c:pt>
                <c:pt idx="138">
                  <c:v>36708</c:v>
                </c:pt>
                <c:pt idx="139">
                  <c:v>36800</c:v>
                </c:pt>
                <c:pt idx="140">
                  <c:v>36892</c:v>
                </c:pt>
                <c:pt idx="141">
                  <c:v>36982</c:v>
                </c:pt>
                <c:pt idx="142">
                  <c:v>37073</c:v>
                </c:pt>
                <c:pt idx="143">
                  <c:v>37165</c:v>
                </c:pt>
                <c:pt idx="144">
                  <c:v>37257</c:v>
                </c:pt>
                <c:pt idx="145">
                  <c:v>37347</c:v>
                </c:pt>
                <c:pt idx="146">
                  <c:v>37438</c:v>
                </c:pt>
                <c:pt idx="147">
                  <c:v>37530</c:v>
                </c:pt>
                <c:pt idx="148">
                  <c:v>37622</c:v>
                </c:pt>
                <c:pt idx="149">
                  <c:v>37712</c:v>
                </c:pt>
                <c:pt idx="150">
                  <c:v>37803</c:v>
                </c:pt>
                <c:pt idx="151">
                  <c:v>37895</c:v>
                </c:pt>
                <c:pt idx="152">
                  <c:v>37987</c:v>
                </c:pt>
                <c:pt idx="153">
                  <c:v>38078</c:v>
                </c:pt>
                <c:pt idx="154">
                  <c:v>38169</c:v>
                </c:pt>
                <c:pt idx="155">
                  <c:v>38261</c:v>
                </c:pt>
                <c:pt idx="156">
                  <c:v>38353</c:v>
                </c:pt>
                <c:pt idx="157">
                  <c:v>38443</c:v>
                </c:pt>
                <c:pt idx="158">
                  <c:v>38534</c:v>
                </c:pt>
                <c:pt idx="159">
                  <c:v>38626</c:v>
                </c:pt>
                <c:pt idx="160">
                  <c:v>38718</c:v>
                </c:pt>
                <c:pt idx="161">
                  <c:v>38808</c:v>
                </c:pt>
                <c:pt idx="162">
                  <c:v>38899</c:v>
                </c:pt>
                <c:pt idx="163">
                  <c:v>38991</c:v>
                </c:pt>
                <c:pt idx="164">
                  <c:v>39083</c:v>
                </c:pt>
                <c:pt idx="165">
                  <c:v>39173</c:v>
                </c:pt>
                <c:pt idx="166">
                  <c:v>39264</c:v>
                </c:pt>
                <c:pt idx="167">
                  <c:v>39356</c:v>
                </c:pt>
                <c:pt idx="168">
                  <c:v>39448</c:v>
                </c:pt>
                <c:pt idx="169">
                  <c:v>39539</c:v>
                </c:pt>
                <c:pt idx="170">
                  <c:v>39630</c:v>
                </c:pt>
                <c:pt idx="171">
                  <c:v>39722</c:v>
                </c:pt>
                <c:pt idx="172">
                  <c:v>39814</c:v>
                </c:pt>
                <c:pt idx="173">
                  <c:v>39904</c:v>
                </c:pt>
                <c:pt idx="174">
                  <c:v>39995</c:v>
                </c:pt>
                <c:pt idx="175">
                  <c:v>40087</c:v>
                </c:pt>
                <c:pt idx="176">
                  <c:v>40179</c:v>
                </c:pt>
                <c:pt idx="177">
                  <c:v>40269</c:v>
                </c:pt>
                <c:pt idx="178">
                  <c:v>40360</c:v>
                </c:pt>
                <c:pt idx="179">
                  <c:v>40452</c:v>
                </c:pt>
                <c:pt idx="180">
                  <c:v>40544</c:v>
                </c:pt>
                <c:pt idx="181">
                  <c:v>40634</c:v>
                </c:pt>
                <c:pt idx="182">
                  <c:v>40725</c:v>
                </c:pt>
                <c:pt idx="183">
                  <c:v>40817</c:v>
                </c:pt>
                <c:pt idx="184">
                  <c:v>40909</c:v>
                </c:pt>
                <c:pt idx="185">
                  <c:v>41000</c:v>
                </c:pt>
                <c:pt idx="186">
                  <c:v>41091</c:v>
                </c:pt>
                <c:pt idx="187">
                  <c:v>41183</c:v>
                </c:pt>
                <c:pt idx="188">
                  <c:v>41275</c:v>
                </c:pt>
                <c:pt idx="189">
                  <c:v>41365</c:v>
                </c:pt>
                <c:pt idx="190">
                  <c:v>41456</c:v>
                </c:pt>
                <c:pt idx="191">
                  <c:v>41548</c:v>
                </c:pt>
                <c:pt idx="192">
                  <c:v>41640</c:v>
                </c:pt>
                <c:pt idx="193">
                  <c:v>41730</c:v>
                </c:pt>
                <c:pt idx="194">
                  <c:v>41821</c:v>
                </c:pt>
                <c:pt idx="195">
                  <c:v>41913</c:v>
                </c:pt>
                <c:pt idx="196">
                  <c:v>42005</c:v>
                </c:pt>
                <c:pt idx="197">
                  <c:v>42095</c:v>
                </c:pt>
                <c:pt idx="198">
                  <c:v>42186</c:v>
                </c:pt>
                <c:pt idx="199">
                  <c:v>42278</c:v>
                </c:pt>
                <c:pt idx="200">
                  <c:v>42370</c:v>
                </c:pt>
                <c:pt idx="201">
                  <c:v>42461</c:v>
                </c:pt>
                <c:pt idx="202">
                  <c:v>42552</c:v>
                </c:pt>
                <c:pt idx="203">
                  <c:v>42644</c:v>
                </c:pt>
                <c:pt idx="204">
                  <c:v>42736</c:v>
                </c:pt>
                <c:pt idx="205">
                  <c:v>42826</c:v>
                </c:pt>
                <c:pt idx="206">
                  <c:v>42917</c:v>
                </c:pt>
                <c:pt idx="207">
                  <c:v>43009</c:v>
                </c:pt>
                <c:pt idx="208">
                  <c:v>43101</c:v>
                </c:pt>
                <c:pt idx="209">
                  <c:v>43191</c:v>
                </c:pt>
                <c:pt idx="210">
                  <c:v>43282</c:v>
                </c:pt>
                <c:pt idx="211">
                  <c:v>43374</c:v>
                </c:pt>
                <c:pt idx="212">
                  <c:v>43466</c:v>
                </c:pt>
                <c:pt idx="213">
                  <c:v>43556</c:v>
                </c:pt>
              </c:numCache>
            </c:numRef>
          </c:cat>
          <c:val>
            <c:numRef>
              <c:f>'FRED Graph'!$B$12:$B$225</c:f>
              <c:numCache>
                <c:formatCode>0.00000</c:formatCode>
                <c:ptCount val="214"/>
                <c:pt idx="0">
                  <c:v>40.33999</c:v>
                </c:pt>
                <c:pt idx="1">
                  <c:v>39.267629999999997</c:v>
                </c:pt>
                <c:pt idx="2">
                  <c:v>39.620910000000002</c:v>
                </c:pt>
                <c:pt idx="3">
                  <c:v>39.519770000000001</c:v>
                </c:pt>
                <c:pt idx="4">
                  <c:v>39.203830000000004</c:v>
                </c:pt>
                <c:pt idx="5">
                  <c:v>38.032919999999997</c:v>
                </c:pt>
                <c:pt idx="6">
                  <c:v>38.821449999999999</c:v>
                </c:pt>
                <c:pt idx="7">
                  <c:v>39.102310000000003</c:v>
                </c:pt>
                <c:pt idx="8">
                  <c:v>38.429510000000001</c:v>
                </c:pt>
                <c:pt idx="9">
                  <c:v>36.963790000000003</c:v>
                </c:pt>
                <c:pt idx="10">
                  <c:v>37.308970000000002</c:v>
                </c:pt>
                <c:pt idx="11">
                  <c:v>36.985320000000002</c:v>
                </c:pt>
                <c:pt idx="12">
                  <c:v>36.195770000000003</c:v>
                </c:pt>
                <c:pt idx="13">
                  <c:v>34.974029999999999</c:v>
                </c:pt>
                <c:pt idx="14">
                  <c:v>35.019460000000002</c:v>
                </c:pt>
                <c:pt idx="15">
                  <c:v>35.469540000000002</c:v>
                </c:pt>
                <c:pt idx="16">
                  <c:v>35.38879</c:v>
                </c:pt>
                <c:pt idx="17">
                  <c:v>34.673290000000001</c:v>
                </c:pt>
                <c:pt idx="18">
                  <c:v>34.867170000000002</c:v>
                </c:pt>
                <c:pt idx="19">
                  <c:v>35.748220000000003</c:v>
                </c:pt>
                <c:pt idx="20">
                  <c:v>34.503450000000001</c:v>
                </c:pt>
                <c:pt idx="21">
                  <c:v>34.360889999999998</c:v>
                </c:pt>
                <c:pt idx="22">
                  <c:v>35.00694</c:v>
                </c:pt>
                <c:pt idx="23">
                  <c:v>35.632370000000002</c:v>
                </c:pt>
                <c:pt idx="24">
                  <c:v>34.726219999999998</c:v>
                </c:pt>
                <c:pt idx="25">
                  <c:v>33.673830000000002</c:v>
                </c:pt>
                <c:pt idx="26">
                  <c:v>33.624470000000002</c:v>
                </c:pt>
                <c:pt idx="27">
                  <c:v>33.747579999999999</c:v>
                </c:pt>
                <c:pt idx="28">
                  <c:v>33.292870000000001</c:v>
                </c:pt>
                <c:pt idx="29">
                  <c:v>32.344659999999998</c:v>
                </c:pt>
                <c:pt idx="30">
                  <c:v>32.124549999999999</c:v>
                </c:pt>
                <c:pt idx="31">
                  <c:v>31.773790000000002</c:v>
                </c:pt>
                <c:pt idx="32">
                  <c:v>31.764489999999999</c:v>
                </c:pt>
                <c:pt idx="33">
                  <c:v>30.994620000000001</c:v>
                </c:pt>
                <c:pt idx="34">
                  <c:v>30.862690000000001</c:v>
                </c:pt>
                <c:pt idx="35">
                  <c:v>30.79768</c:v>
                </c:pt>
                <c:pt idx="36">
                  <c:v>31.53604</c:v>
                </c:pt>
                <c:pt idx="37">
                  <c:v>32.278170000000003</c:v>
                </c:pt>
                <c:pt idx="38">
                  <c:v>32.380429999999997</c:v>
                </c:pt>
                <c:pt idx="39">
                  <c:v>32.7301</c:v>
                </c:pt>
                <c:pt idx="40">
                  <c:v>32.985129999999998</c:v>
                </c:pt>
                <c:pt idx="41">
                  <c:v>33.494639999999997</c:v>
                </c:pt>
                <c:pt idx="42">
                  <c:v>33.643329999999999</c:v>
                </c:pt>
                <c:pt idx="43">
                  <c:v>33.787529999999997</c:v>
                </c:pt>
                <c:pt idx="44">
                  <c:v>33.651359999999997</c:v>
                </c:pt>
                <c:pt idx="45">
                  <c:v>32.804220000000001</c:v>
                </c:pt>
                <c:pt idx="46">
                  <c:v>32.987909999999999</c:v>
                </c:pt>
                <c:pt idx="47">
                  <c:v>33.218730000000001</c:v>
                </c:pt>
                <c:pt idx="48">
                  <c:v>33.501199999999997</c:v>
                </c:pt>
                <c:pt idx="49">
                  <c:v>32.12444</c:v>
                </c:pt>
                <c:pt idx="50">
                  <c:v>32.21407</c:v>
                </c:pt>
                <c:pt idx="51">
                  <c:v>31.86206</c:v>
                </c:pt>
                <c:pt idx="52">
                  <c:v>31.536010000000001</c:v>
                </c:pt>
                <c:pt idx="53">
                  <c:v>31.06277</c:v>
                </c:pt>
                <c:pt idx="54">
                  <c:v>30.984020000000001</c:v>
                </c:pt>
                <c:pt idx="55">
                  <c:v>31.026150000000001</c:v>
                </c:pt>
                <c:pt idx="56">
                  <c:v>30.949819999999999</c:v>
                </c:pt>
                <c:pt idx="57">
                  <c:v>31.37303</c:v>
                </c:pt>
                <c:pt idx="58">
                  <c:v>31.776869999999999</c:v>
                </c:pt>
                <c:pt idx="59">
                  <c:v>31.157</c:v>
                </c:pt>
                <c:pt idx="60">
                  <c:v>30.87284</c:v>
                </c:pt>
                <c:pt idx="61">
                  <c:v>30.708749999999998</c:v>
                </c:pt>
                <c:pt idx="62">
                  <c:v>30.60333</c:v>
                </c:pt>
                <c:pt idx="63">
                  <c:v>31.355869999999999</c:v>
                </c:pt>
                <c:pt idx="64">
                  <c:v>32.412979999999997</c:v>
                </c:pt>
                <c:pt idx="65">
                  <c:v>32.40213</c:v>
                </c:pt>
                <c:pt idx="66">
                  <c:v>33.9253</c:v>
                </c:pt>
                <c:pt idx="67">
                  <c:v>35.181559999999998</c:v>
                </c:pt>
                <c:pt idx="68">
                  <c:v>35.82911</c:v>
                </c:pt>
                <c:pt idx="69">
                  <c:v>36.871670000000002</c:v>
                </c:pt>
                <c:pt idx="70">
                  <c:v>37.331099999999999</c:v>
                </c:pt>
                <c:pt idx="71">
                  <c:v>37.175530000000002</c:v>
                </c:pt>
                <c:pt idx="72">
                  <c:v>37.454470000000001</c:v>
                </c:pt>
                <c:pt idx="73">
                  <c:v>37.726869999999998</c:v>
                </c:pt>
                <c:pt idx="74">
                  <c:v>38.49586</c:v>
                </c:pt>
                <c:pt idx="75">
                  <c:v>40.085470000000001</c:v>
                </c:pt>
                <c:pt idx="76">
                  <c:v>40.441209999999998</c:v>
                </c:pt>
                <c:pt idx="77">
                  <c:v>41.319830000000003</c:v>
                </c:pt>
                <c:pt idx="78">
                  <c:v>41.559089999999998</c:v>
                </c:pt>
                <c:pt idx="79">
                  <c:v>43.787149999999997</c:v>
                </c:pt>
                <c:pt idx="80">
                  <c:v>44.074150000000003</c:v>
                </c:pt>
                <c:pt idx="81">
                  <c:v>45.306820000000002</c:v>
                </c:pt>
                <c:pt idx="82">
                  <c:v>46.125360000000001</c:v>
                </c:pt>
                <c:pt idx="83">
                  <c:v>47.552860000000003</c:v>
                </c:pt>
                <c:pt idx="84">
                  <c:v>47.57835</c:v>
                </c:pt>
                <c:pt idx="85">
                  <c:v>48.048670000000001</c:v>
                </c:pt>
                <c:pt idx="86">
                  <c:v>48.116500000000002</c:v>
                </c:pt>
                <c:pt idx="87">
                  <c:v>48.556669999999997</c:v>
                </c:pt>
                <c:pt idx="88">
                  <c:v>49.031509999999997</c:v>
                </c:pt>
                <c:pt idx="89">
                  <c:v>49.087440000000001</c:v>
                </c:pt>
                <c:pt idx="90">
                  <c:v>49.25732</c:v>
                </c:pt>
                <c:pt idx="91">
                  <c:v>49.715479999999999</c:v>
                </c:pt>
                <c:pt idx="92">
                  <c:v>49.732759999999999</c:v>
                </c:pt>
                <c:pt idx="93">
                  <c:v>49.887599999999999</c:v>
                </c:pt>
                <c:pt idx="94">
                  <c:v>50.171169999999996</c:v>
                </c:pt>
                <c:pt idx="95">
                  <c:v>51.38111</c:v>
                </c:pt>
                <c:pt idx="96">
                  <c:v>51.968559999999997</c:v>
                </c:pt>
                <c:pt idx="97">
                  <c:v>52.747300000000003</c:v>
                </c:pt>
                <c:pt idx="98">
                  <c:v>53.753129999999999</c:v>
                </c:pt>
                <c:pt idx="99">
                  <c:v>56.03613</c:v>
                </c:pt>
                <c:pt idx="100">
                  <c:v>57.416519999999998</c:v>
                </c:pt>
                <c:pt idx="101">
                  <c:v>57.745510000000003</c:v>
                </c:pt>
                <c:pt idx="102">
                  <c:v>59.061230000000002</c:v>
                </c:pt>
                <c:pt idx="103">
                  <c:v>60.685989999999997</c:v>
                </c:pt>
                <c:pt idx="104">
                  <c:v>60.996789999999997</c:v>
                </c:pt>
                <c:pt idx="105">
                  <c:v>61.57938</c:v>
                </c:pt>
                <c:pt idx="106">
                  <c:v>61.898020000000002</c:v>
                </c:pt>
                <c:pt idx="107">
                  <c:v>62.522559999999999</c:v>
                </c:pt>
                <c:pt idx="108">
                  <c:v>62.866570000000003</c:v>
                </c:pt>
                <c:pt idx="109">
                  <c:v>63.915239999999997</c:v>
                </c:pt>
                <c:pt idx="110">
                  <c:v>64.100930000000005</c:v>
                </c:pt>
                <c:pt idx="111">
                  <c:v>64.668610000000001</c:v>
                </c:pt>
                <c:pt idx="112">
                  <c:v>64.307090000000002</c:v>
                </c:pt>
                <c:pt idx="113">
                  <c:v>64.107159999999993</c:v>
                </c:pt>
                <c:pt idx="114">
                  <c:v>64.011759999999995</c:v>
                </c:pt>
                <c:pt idx="115">
                  <c:v>64.385840000000002</c:v>
                </c:pt>
                <c:pt idx="116">
                  <c:v>64.662710000000004</c:v>
                </c:pt>
                <c:pt idx="117">
                  <c:v>65.312939999999998</c:v>
                </c:pt>
                <c:pt idx="118">
                  <c:v>64.739059999999995</c:v>
                </c:pt>
                <c:pt idx="119">
                  <c:v>64.182820000000007</c:v>
                </c:pt>
                <c:pt idx="120">
                  <c:v>65.041709999999995</c:v>
                </c:pt>
                <c:pt idx="121">
                  <c:v>64.249700000000004</c:v>
                </c:pt>
                <c:pt idx="122">
                  <c:v>64.254689999999997</c:v>
                </c:pt>
                <c:pt idx="123">
                  <c:v>64.446969999999993</c:v>
                </c:pt>
                <c:pt idx="124">
                  <c:v>64.344279999999998</c:v>
                </c:pt>
                <c:pt idx="125">
                  <c:v>63.109070000000003</c:v>
                </c:pt>
                <c:pt idx="126">
                  <c:v>62.487090000000002</c:v>
                </c:pt>
                <c:pt idx="127">
                  <c:v>62.770319999999998</c:v>
                </c:pt>
                <c:pt idx="128">
                  <c:v>62.509880000000003</c:v>
                </c:pt>
                <c:pt idx="129">
                  <c:v>61.851959999999998</c:v>
                </c:pt>
                <c:pt idx="130">
                  <c:v>60.586930000000002</c:v>
                </c:pt>
                <c:pt idx="131">
                  <c:v>60.406959999999998</c:v>
                </c:pt>
                <c:pt idx="132">
                  <c:v>60.013339999999999</c:v>
                </c:pt>
                <c:pt idx="133">
                  <c:v>59.205060000000003</c:v>
                </c:pt>
                <c:pt idx="134">
                  <c:v>58.421349999999997</c:v>
                </c:pt>
                <c:pt idx="135">
                  <c:v>58.348019999999998</c:v>
                </c:pt>
                <c:pt idx="136">
                  <c:v>57.71743</c:v>
                </c:pt>
                <c:pt idx="137">
                  <c:v>55.485129999999998</c:v>
                </c:pt>
                <c:pt idx="138">
                  <c:v>54.983289999999997</c:v>
                </c:pt>
                <c:pt idx="139">
                  <c:v>54.240850000000002</c:v>
                </c:pt>
                <c:pt idx="140">
                  <c:v>55.130400000000002</c:v>
                </c:pt>
                <c:pt idx="141">
                  <c:v>54.037660000000002</c:v>
                </c:pt>
                <c:pt idx="142">
                  <c:v>54.806559999999998</c:v>
                </c:pt>
                <c:pt idx="143">
                  <c:v>55.753050000000002</c:v>
                </c:pt>
                <c:pt idx="144">
                  <c:v>55.668349999999997</c:v>
                </c:pt>
                <c:pt idx="145">
                  <c:v>56.241190000000003</c:v>
                </c:pt>
                <c:pt idx="146">
                  <c:v>56.661270000000002</c:v>
                </c:pt>
                <c:pt idx="147">
                  <c:v>57.857819999999997</c:v>
                </c:pt>
                <c:pt idx="148">
                  <c:v>57.770569999999999</c:v>
                </c:pt>
                <c:pt idx="149">
                  <c:v>58.960439999999998</c:v>
                </c:pt>
                <c:pt idx="150">
                  <c:v>58.64208</c:v>
                </c:pt>
                <c:pt idx="151">
                  <c:v>59.459600000000002</c:v>
                </c:pt>
                <c:pt idx="152">
                  <c:v>59.823549999999997</c:v>
                </c:pt>
                <c:pt idx="153">
                  <c:v>60.07385</c:v>
                </c:pt>
                <c:pt idx="154">
                  <c:v>59.976010000000002</c:v>
                </c:pt>
                <c:pt idx="155">
                  <c:v>60.660319999999999</c:v>
                </c:pt>
                <c:pt idx="156">
                  <c:v>60.941409999999998</c:v>
                </c:pt>
                <c:pt idx="157">
                  <c:v>60.700870000000002</c:v>
                </c:pt>
                <c:pt idx="158">
                  <c:v>60.357500000000002</c:v>
                </c:pt>
                <c:pt idx="159">
                  <c:v>61.282769999999999</c:v>
                </c:pt>
                <c:pt idx="160">
                  <c:v>61.534820000000003</c:v>
                </c:pt>
                <c:pt idx="161">
                  <c:v>61.23753</c:v>
                </c:pt>
                <c:pt idx="162">
                  <c:v>61.344819999999999</c:v>
                </c:pt>
                <c:pt idx="163">
                  <c:v>61.83717</c:v>
                </c:pt>
                <c:pt idx="164">
                  <c:v>62.283999999999999</c:v>
                </c:pt>
                <c:pt idx="165">
                  <c:v>61.656610000000001</c:v>
                </c:pt>
                <c:pt idx="166">
                  <c:v>61.972140000000003</c:v>
                </c:pt>
                <c:pt idx="167">
                  <c:v>62.862589999999997</c:v>
                </c:pt>
                <c:pt idx="168">
                  <c:v>64.415869999999998</c:v>
                </c:pt>
                <c:pt idx="169">
                  <c:v>64.110870000000006</c:v>
                </c:pt>
                <c:pt idx="170">
                  <c:v>67.573970000000003</c:v>
                </c:pt>
                <c:pt idx="171">
                  <c:v>73.489980000000003</c:v>
                </c:pt>
                <c:pt idx="172">
                  <c:v>77.299700000000001</c:v>
                </c:pt>
                <c:pt idx="173">
                  <c:v>80.438900000000004</c:v>
                </c:pt>
                <c:pt idx="174">
                  <c:v>82.590639999999993</c:v>
                </c:pt>
                <c:pt idx="175">
                  <c:v>84.162779999999998</c:v>
                </c:pt>
                <c:pt idx="176">
                  <c:v>86.765979999999999</c:v>
                </c:pt>
                <c:pt idx="177">
                  <c:v>88.447710000000001</c:v>
                </c:pt>
                <c:pt idx="178">
                  <c:v>89.93168</c:v>
                </c:pt>
                <c:pt idx="179">
                  <c:v>92.023880000000005</c:v>
                </c:pt>
                <c:pt idx="180">
                  <c:v>93.355189999999993</c:v>
                </c:pt>
                <c:pt idx="181">
                  <c:v>92.558800000000005</c:v>
                </c:pt>
                <c:pt idx="182">
                  <c:v>94.859430000000003</c:v>
                </c:pt>
                <c:pt idx="183">
                  <c:v>96.369309999999999</c:v>
                </c:pt>
                <c:pt idx="184">
                  <c:v>97.420439999999999</c:v>
                </c:pt>
                <c:pt idx="185">
                  <c:v>98.159890000000004</c:v>
                </c:pt>
                <c:pt idx="186">
                  <c:v>98.825680000000006</c:v>
                </c:pt>
                <c:pt idx="187">
                  <c:v>100.45153999999999</c:v>
                </c:pt>
                <c:pt idx="188">
                  <c:v>101.21783000000001</c:v>
                </c:pt>
                <c:pt idx="189">
                  <c:v>100.60339999999999</c:v>
                </c:pt>
                <c:pt idx="190">
                  <c:v>99.343760000000003</c:v>
                </c:pt>
                <c:pt idx="191">
                  <c:v>100.42722000000001</c:v>
                </c:pt>
                <c:pt idx="192">
                  <c:v>102.90374</c:v>
                </c:pt>
                <c:pt idx="193">
                  <c:v>101.14552</c:v>
                </c:pt>
                <c:pt idx="194">
                  <c:v>100.5779</c:v>
                </c:pt>
                <c:pt idx="195">
                  <c:v>101.63324</c:v>
                </c:pt>
                <c:pt idx="196">
                  <c:v>100.93348</c:v>
                </c:pt>
                <c:pt idx="197">
                  <c:v>99.630030000000005</c:v>
                </c:pt>
                <c:pt idx="198">
                  <c:v>98.941959999999995</c:v>
                </c:pt>
                <c:pt idx="199">
                  <c:v>103.11351000000001</c:v>
                </c:pt>
                <c:pt idx="200">
                  <c:v>104.56276</c:v>
                </c:pt>
                <c:pt idx="201">
                  <c:v>103.99382</c:v>
                </c:pt>
                <c:pt idx="202">
                  <c:v>104.07674</c:v>
                </c:pt>
                <c:pt idx="203">
                  <c:v>105.18613000000001</c:v>
                </c:pt>
                <c:pt idx="204">
                  <c:v>103.41831000000001</c:v>
                </c:pt>
                <c:pt idx="205">
                  <c:v>102.52061</c:v>
                </c:pt>
                <c:pt idx="206">
                  <c:v>103.22866</c:v>
                </c:pt>
                <c:pt idx="207">
                  <c:v>102.88087</c:v>
                </c:pt>
                <c:pt idx="208">
                  <c:v>104.59493000000001</c:v>
                </c:pt>
                <c:pt idx="209">
                  <c:v>103.33928</c:v>
                </c:pt>
                <c:pt idx="210">
                  <c:v>103.69309</c:v>
                </c:pt>
                <c:pt idx="211">
                  <c:v>105.15026</c:v>
                </c:pt>
                <c:pt idx="212">
                  <c:v>104.40334</c:v>
                </c:pt>
                <c:pt idx="213">
                  <c:v>103.20614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F8-49DC-B312-68CD9652B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380656"/>
        <c:axId val="1"/>
      </c:lineChart>
      <c:dateAx>
        <c:axId val="4413806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"/>
        <c:crosses val="autoZero"/>
        <c:auto val="1"/>
        <c:lblOffset val="100"/>
        <c:baseTimeUnit val="months"/>
        <c:majorUnit val="60"/>
        <c:majorTimeUnit val="months"/>
      </c:dateAx>
      <c:valAx>
        <c:axId val="1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13806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10Y TIPS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Graph'!$A$12:$A$883</c:f>
              <c:numCache>
                <c:formatCode>yyyy\-mm\-dd</c:formatCode>
                <c:ptCount val="872"/>
                <c:pt idx="0">
                  <c:v>37624</c:v>
                </c:pt>
                <c:pt idx="1">
                  <c:v>37631</c:v>
                </c:pt>
                <c:pt idx="2">
                  <c:v>37638</c:v>
                </c:pt>
                <c:pt idx="3">
                  <c:v>37645</c:v>
                </c:pt>
                <c:pt idx="4">
                  <c:v>37652</c:v>
                </c:pt>
                <c:pt idx="5">
                  <c:v>37659</c:v>
                </c:pt>
                <c:pt idx="6">
                  <c:v>37666</c:v>
                </c:pt>
                <c:pt idx="7">
                  <c:v>37673</c:v>
                </c:pt>
                <c:pt idx="8">
                  <c:v>37680</c:v>
                </c:pt>
                <c:pt idx="9">
                  <c:v>37687</c:v>
                </c:pt>
                <c:pt idx="10">
                  <c:v>37694</c:v>
                </c:pt>
                <c:pt idx="11">
                  <c:v>37701</c:v>
                </c:pt>
                <c:pt idx="12">
                  <c:v>37708</c:v>
                </c:pt>
                <c:pt idx="13">
                  <c:v>37715</c:v>
                </c:pt>
                <c:pt idx="14">
                  <c:v>37722</c:v>
                </c:pt>
                <c:pt idx="15">
                  <c:v>37729</c:v>
                </c:pt>
                <c:pt idx="16">
                  <c:v>37736</c:v>
                </c:pt>
                <c:pt idx="17">
                  <c:v>37743</c:v>
                </c:pt>
                <c:pt idx="18">
                  <c:v>37750</c:v>
                </c:pt>
                <c:pt idx="19">
                  <c:v>37757</c:v>
                </c:pt>
                <c:pt idx="20">
                  <c:v>37764</c:v>
                </c:pt>
                <c:pt idx="21">
                  <c:v>37771</c:v>
                </c:pt>
                <c:pt idx="22">
                  <c:v>37778</c:v>
                </c:pt>
                <c:pt idx="23">
                  <c:v>37785</c:v>
                </c:pt>
                <c:pt idx="24">
                  <c:v>37792</c:v>
                </c:pt>
                <c:pt idx="25">
                  <c:v>37799</c:v>
                </c:pt>
                <c:pt idx="26">
                  <c:v>37806</c:v>
                </c:pt>
                <c:pt idx="27">
                  <c:v>37813</c:v>
                </c:pt>
                <c:pt idx="28">
                  <c:v>37820</c:v>
                </c:pt>
                <c:pt idx="29">
                  <c:v>37827</c:v>
                </c:pt>
                <c:pt idx="30">
                  <c:v>37834</c:v>
                </c:pt>
                <c:pt idx="31">
                  <c:v>37841</c:v>
                </c:pt>
                <c:pt idx="32">
                  <c:v>37848</c:v>
                </c:pt>
                <c:pt idx="33">
                  <c:v>37855</c:v>
                </c:pt>
                <c:pt idx="34">
                  <c:v>37862</c:v>
                </c:pt>
                <c:pt idx="35">
                  <c:v>37869</c:v>
                </c:pt>
                <c:pt idx="36">
                  <c:v>37876</c:v>
                </c:pt>
                <c:pt idx="37">
                  <c:v>37883</c:v>
                </c:pt>
                <c:pt idx="38">
                  <c:v>37890</c:v>
                </c:pt>
                <c:pt idx="39">
                  <c:v>37897</c:v>
                </c:pt>
                <c:pt idx="40">
                  <c:v>37904</c:v>
                </c:pt>
                <c:pt idx="41">
                  <c:v>37911</c:v>
                </c:pt>
                <c:pt idx="42">
                  <c:v>37918</c:v>
                </c:pt>
                <c:pt idx="43">
                  <c:v>37925</c:v>
                </c:pt>
                <c:pt idx="44">
                  <c:v>37932</c:v>
                </c:pt>
                <c:pt idx="45">
                  <c:v>37939</c:v>
                </c:pt>
                <c:pt idx="46">
                  <c:v>37946</c:v>
                </c:pt>
                <c:pt idx="47">
                  <c:v>37953</c:v>
                </c:pt>
                <c:pt idx="48">
                  <c:v>37960</c:v>
                </c:pt>
                <c:pt idx="49">
                  <c:v>37967</c:v>
                </c:pt>
                <c:pt idx="50">
                  <c:v>37974</c:v>
                </c:pt>
                <c:pt idx="51">
                  <c:v>37981</c:v>
                </c:pt>
                <c:pt idx="52">
                  <c:v>37988</c:v>
                </c:pt>
                <c:pt idx="53">
                  <c:v>37995</c:v>
                </c:pt>
                <c:pt idx="54">
                  <c:v>38002</c:v>
                </c:pt>
                <c:pt idx="55">
                  <c:v>38009</c:v>
                </c:pt>
                <c:pt idx="56">
                  <c:v>38016</c:v>
                </c:pt>
                <c:pt idx="57">
                  <c:v>38023</c:v>
                </c:pt>
                <c:pt idx="58">
                  <c:v>38030</c:v>
                </c:pt>
                <c:pt idx="59">
                  <c:v>38037</c:v>
                </c:pt>
                <c:pt idx="60">
                  <c:v>38044</c:v>
                </c:pt>
                <c:pt idx="61">
                  <c:v>38051</c:v>
                </c:pt>
                <c:pt idx="62">
                  <c:v>38058</c:v>
                </c:pt>
                <c:pt idx="63">
                  <c:v>38065</c:v>
                </c:pt>
                <c:pt idx="64">
                  <c:v>38072</c:v>
                </c:pt>
                <c:pt idx="65">
                  <c:v>38079</c:v>
                </c:pt>
                <c:pt idx="66">
                  <c:v>38086</c:v>
                </c:pt>
                <c:pt idx="67">
                  <c:v>38093</c:v>
                </c:pt>
                <c:pt idx="68">
                  <c:v>38100</c:v>
                </c:pt>
                <c:pt idx="69">
                  <c:v>38107</c:v>
                </c:pt>
                <c:pt idx="70">
                  <c:v>38114</c:v>
                </c:pt>
                <c:pt idx="71">
                  <c:v>38121</c:v>
                </c:pt>
                <c:pt idx="72">
                  <c:v>38128</c:v>
                </c:pt>
                <c:pt idx="73">
                  <c:v>38135</c:v>
                </c:pt>
                <c:pt idx="74">
                  <c:v>38142</c:v>
                </c:pt>
                <c:pt idx="75">
                  <c:v>38149</c:v>
                </c:pt>
                <c:pt idx="76">
                  <c:v>38156</c:v>
                </c:pt>
                <c:pt idx="77">
                  <c:v>38163</c:v>
                </c:pt>
                <c:pt idx="78">
                  <c:v>38170</c:v>
                </c:pt>
                <c:pt idx="79">
                  <c:v>38177</c:v>
                </c:pt>
                <c:pt idx="80">
                  <c:v>38184</c:v>
                </c:pt>
                <c:pt idx="81">
                  <c:v>38191</c:v>
                </c:pt>
                <c:pt idx="82">
                  <c:v>38198</c:v>
                </c:pt>
                <c:pt idx="83">
                  <c:v>38205</c:v>
                </c:pt>
                <c:pt idx="84">
                  <c:v>38212</c:v>
                </c:pt>
                <c:pt idx="85">
                  <c:v>38219</c:v>
                </c:pt>
                <c:pt idx="86">
                  <c:v>38226</c:v>
                </c:pt>
                <c:pt idx="87">
                  <c:v>38233</c:v>
                </c:pt>
                <c:pt idx="88">
                  <c:v>38240</c:v>
                </c:pt>
                <c:pt idx="89">
                  <c:v>38247</c:v>
                </c:pt>
                <c:pt idx="90">
                  <c:v>38254</c:v>
                </c:pt>
                <c:pt idx="91">
                  <c:v>38261</c:v>
                </c:pt>
                <c:pt idx="92">
                  <c:v>38268</c:v>
                </c:pt>
                <c:pt idx="93">
                  <c:v>38275</c:v>
                </c:pt>
                <c:pt idx="94">
                  <c:v>38282</c:v>
                </c:pt>
                <c:pt idx="95">
                  <c:v>38289</c:v>
                </c:pt>
                <c:pt idx="96">
                  <c:v>38296</c:v>
                </c:pt>
                <c:pt idx="97">
                  <c:v>38303</c:v>
                </c:pt>
                <c:pt idx="98">
                  <c:v>38310</c:v>
                </c:pt>
                <c:pt idx="99">
                  <c:v>38317</c:v>
                </c:pt>
                <c:pt idx="100">
                  <c:v>38324</c:v>
                </c:pt>
                <c:pt idx="101">
                  <c:v>38331</c:v>
                </c:pt>
                <c:pt idx="102">
                  <c:v>38338</c:v>
                </c:pt>
                <c:pt idx="103">
                  <c:v>38345</c:v>
                </c:pt>
                <c:pt idx="104">
                  <c:v>38352</c:v>
                </c:pt>
                <c:pt idx="105">
                  <c:v>38359</c:v>
                </c:pt>
                <c:pt idx="106">
                  <c:v>38366</c:v>
                </c:pt>
                <c:pt idx="107">
                  <c:v>38373</c:v>
                </c:pt>
                <c:pt idx="108">
                  <c:v>38380</c:v>
                </c:pt>
                <c:pt idx="109">
                  <c:v>38387</c:v>
                </c:pt>
                <c:pt idx="110">
                  <c:v>38394</c:v>
                </c:pt>
                <c:pt idx="111">
                  <c:v>38401</c:v>
                </c:pt>
                <c:pt idx="112">
                  <c:v>38408</c:v>
                </c:pt>
                <c:pt idx="113">
                  <c:v>38415</c:v>
                </c:pt>
                <c:pt idx="114">
                  <c:v>38422</c:v>
                </c:pt>
                <c:pt idx="115">
                  <c:v>38429</c:v>
                </c:pt>
                <c:pt idx="116">
                  <c:v>38436</c:v>
                </c:pt>
                <c:pt idx="117">
                  <c:v>38443</c:v>
                </c:pt>
                <c:pt idx="118">
                  <c:v>38450</c:v>
                </c:pt>
                <c:pt idx="119">
                  <c:v>38457</c:v>
                </c:pt>
                <c:pt idx="120">
                  <c:v>38464</c:v>
                </c:pt>
                <c:pt idx="121">
                  <c:v>38471</c:v>
                </c:pt>
                <c:pt idx="122">
                  <c:v>38478</c:v>
                </c:pt>
                <c:pt idx="123">
                  <c:v>38485</c:v>
                </c:pt>
                <c:pt idx="124">
                  <c:v>38492</c:v>
                </c:pt>
                <c:pt idx="125">
                  <c:v>38499</c:v>
                </c:pt>
                <c:pt idx="126">
                  <c:v>38506</c:v>
                </c:pt>
                <c:pt idx="127">
                  <c:v>38513</c:v>
                </c:pt>
                <c:pt idx="128">
                  <c:v>38520</c:v>
                </c:pt>
                <c:pt idx="129">
                  <c:v>38527</c:v>
                </c:pt>
                <c:pt idx="130">
                  <c:v>38534</c:v>
                </c:pt>
                <c:pt idx="131">
                  <c:v>38541</c:v>
                </c:pt>
                <c:pt idx="132">
                  <c:v>38548</c:v>
                </c:pt>
                <c:pt idx="133">
                  <c:v>38555</c:v>
                </c:pt>
                <c:pt idx="134">
                  <c:v>38562</c:v>
                </c:pt>
                <c:pt idx="135">
                  <c:v>38569</c:v>
                </c:pt>
                <c:pt idx="136">
                  <c:v>38576</c:v>
                </c:pt>
                <c:pt idx="137">
                  <c:v>38583</c:v>
                </c:pt>
                <c:pt idx="138">
                  <c:v>38590</c:v>
                </c:pt>
                <c:pt idx="139">
                  <c:v>38597</c:v>
                </c:pt>
                <c:pt idx="140">
                  <c:v>38604</c:v>
                </c:pt>
                <c:pt idx="141">
                  <c:v>38611</c:v>
                </c:pt>
                <c:pt idx="142">
                  <c:v>38618</c:v>
                </c:pt>
                <c:pt idx="143">
                  <c:v>38625</c:v>
                </c:pt>
                <c:pt idx="144">
                  <c:v>38632</c:v>
                </c:pt>
                <c:pt idx="145">
                  <c:v>38639</c:v>
                </c:pt>
                <c:pt idx="146">
                  <c:v>38646</c:v>
                </c:pt>
                <c:pt idx="147">
                  <c:v>38653</c:v>
                </c:pt>
                <c:pt idx="148">
                  <c:v>38660</c:v>
                </c:pt>
                <c:pt idx="149">
                  <c:v>38667</c:v>
                </c:pt>
                <c:pt idx="150">
                  <c:v>38674</c:v>
                </c:pt>
                <c:pt idx="151">
                  <c:v>38681</c:v>
                </c:pt>
                <c:pt idx="152">
                  <c:v>38688</c:v>
                </c:pt>
                <c:pt idx="153">
                  <c:v>38695</c:v>
                </c:pt>
                <c:pt idx="154">
                  <c:v>38702</c:v>
                </c:pt>
                <c:pt idx="155">
                  <c:v>38709</c:v>
                </c:pt>
                <c:pt idx="156">
                  <c:v>38716</c:v>
                </c:pt>
                <c:pt idx="157">
                  <c:v>38723</c:v>
                </c:pt>
                <c:pt idx="158">
                  <c:v>38730</c:v>
                </c:pt>
                <c:pt idx="159">
                  <c:v>38737</c:v>
                </c:pt>
                <c:pt idx="160">
                  <c:v>38744</c:v>
                </c:pt>
                <c:pt idx="161">
                  <c:v>38751</c:v>
                </c:pt>
                <c:pt idx="162">
                  <c:v>38758</c:v>
                </c:pt>
                <c:pt idx="163">
                  <c:v>38765</c:v>
                </c:pt>
                <c:pt idx="164">
                  <c:v>38772</c:v>
                </c:pt>
                <c:pt idx="165">
                  <c:v>38779</c:v>
                </c:pt>
                <c:pt idx="166">
                  <c:v>38786</c:v>
                </c:pt>
                <c:pt idx="167">
                  <c:v>38793</c:v>
                </c:pt>
                <c:pt idx="168">
                  <c:v>38800</c:v>
                </c:pt>
                <c:pt idx="169">
                  <c:v>38807</c:v>
                </c:pt>
                <c:pt idx="170">
                  <c:v>38814</c:v>
                </c:pt>
                <c:pt idx="171">
                  <c:v>38821</c:v>
                </c:pt>
                <c:pt idx="172">
                  <c:v>38828</c:v>
                </c:pt>
                <c:pt idx="173">
                  <c:v>38835</c:v>
                </c:pt>
                <c:pt idx="174">
                  <c:v>38842</c:v>
                </c:pt>
                <c:pt idx="175">
                  <c:v>38849</c:v>
                </c:pt>
                <c:pt idx="176">
                  <c:v>38856</c:v>
                </c:pt>
                <c:pt idx="177">
                  <c:v>38863</c:v>
                </c:pt>
                <c:pt idx="178">
                  <c:v>38870</c:v>
                </c:pt>
                <c:pt idx="179">
                  <c:v>38877</c:v>
                </c:pt>
                <c:pt idx="180">
                  <c:v>38884</c:v>
                </c:pt>
                <c:pt idx="181">
                  <c:v>38891</c:v>
                </c:pt>
                <c:pt idx="182">
                  <c:v>38898</c:v>
                </c:pt>
                <c:pt idx="183">
                  <c:v>38905</c:v>
                </c:pt>
                <c:pt idx="184">
                  <c:v>38912</c:v>
                </c:pt>
                <c:pt idx="185">
                  <c:v>38919</c:v>
                </c:pt>
                <c:pt idx="186">
                  <c:v>38926</c:v>
                </c:pt>
                <c:pt idx="187">
                  <c:v>38933</c:v>
                </c:pt>
                <c:pt idx="188">
                  <c:v>38940</c:v>
                </c:pt>
                <c:pt idx="189">
                  <c:v>38947</c:v>
                </c:pt>
                <c:pt idx="190">
                  <c:v>38954</c:v>
                </c:pt>
                <c:pt idx="191">
                  <c:v>38961</c:v>
                </c:pt>
                <c:pt idx="192">
                  <c:v>38968</c:v>
                </c:pt>
                <c:pt idx="193">
                  <c:v>38975</c:v>
                </c:pt>
                <c:pt idx="194">
                  <c:v>38982</c:v>
                </c:pt>
                <c:pt idx="195">
                  <c:v>38989</c:v>
                </c:pt>
                <c:pt idx="196">
                  <c:v>38996</c:v>
                </c:pt>
                <c:pt idx="197">
                  <c:v>39003</c:v>
                </c:pt>
                <c:pt idx="198">
                  <c:v>39010</c:v>
                </c:pt>
                <c:pt idx="199">
                  <c:v>39017</c:v>
                </c:pt>
                <c:pt idx="200">
                  <c:v>39024</c:v>
                </c:pt>
                <c:pt idx="201">
                  <c:v>39031</c:v>
                </c:pt>
                <c:pt idx="202">
                  <c:v>39038</c:v>
                </c:pt>
                <c:pt idx="203">
                  <c:v>39045</c:v>
                </c:pt>
                <c:pt idx="204">
                  <c:v>39052</c:v>
                </c:pt>
                <c:pt idx="205">
                  <c:v>39059</c:v>
                </c:pt>
                <c:pt idx="206">
                  <c:v>39066</c:v>
                </c:pt>
                <c:pt idx="207">
                  <c:v>39073</c:v>
                </c:pt>
                <c:pt idx="208">
                  <c:v>39080</c:v>
                </c:pt>
                <c:pt idx="209">
                  <c:v>39087</c:v>
                </c:pt>
                <c:pt idx="210">
                  <c:v>39094</c:v>
                </c:pt>
                <c:pt idx="211">
                  <c:v>39101</c:v>
                </c:pt>
                <c:pt idx="212">
                  <c:v>39108</c:v>
                </c:pt>
                <c:pt idx="213">
                  <c:v>39115</c:v>
                </c:pt>
                <c:pt idx="214">
                  <c:v>39122</c:v>
                </c:pt>
                <c:pt idx="215">
                  <c:v>39129</c:v>
                </c:pt>
                <c:pt idx="216">
                  <c:v>39136</c:v>
                </c:pt>
                <c:pt idx="217">
                  <c:v>39143</c:v>
                </c:pt>
                <c:pt idx="218">
                  <c:v>39150</c:v>
                </c:pt>
                <c:pt idx="219">
                  <c:v>39157</c:v>
                </c:pt>
                <c:pt idx="220">
                  <c:v>39164</c:v>
                </c:pt>
                <c:pt idx="221">
                  <c:v>39171</c:v>
                </c:pt>
                <c:pt idx="222">
                  <c:v>39178</c:v>
                </c:pt>
                <c:pt idx="223">
                  <c:v>39185</c:v>
                </c:pt>
                <c:pt idx="224">
                  <c:v>39192</c:v>
                </c:pt>
                <c:pt idx="225">
                  <c:v>39199</c:v>
                </c:pt>
                <c:pt idx="226">
                  <c:v>39206</c:v>
                </c:pt>
                <c:pt idx="227">
                  <c:v>39213</c:v>
                </c:pt>
                <c:pt idx="228">
                  <c:v>39220</c:v>
                </c:pt>
                <c:pt idx="229">
                  <c:v>39227</c:v>
                </c:pt>
                <c:pt idx="230">
                  <c:v>39234</c:v>
                </c:pt>
                <c:pt idx="231">
                  <c:v>39241</c:v>
                </c:pt>
                <c:pt idx="232">
                  <c:v>39248</c:v>
                </c:pt>
                <c:pt idx="233">
                  <c:v>39255</c:v>
                </c:pt>
                <c:pt idx="234">
                  <c:v>39262</c:v>
                </c:pt>
                <c:pt idx="235">
                  <c:v>39269</c:v>
                </c:pt>
                <c:pt idx="236">
                  <c:v>39276</c:v>
                </c:pt>
                <c:pt idx="237">
                  <c:v>39283</c:v>
                </c:pt>
                <c:pt idx="238">
                  <c:v>39290</c:v>
                </c:pt>
                <c:pt idx="239">
                  <c:v>39297</c:v>
                </c:pt>
                <c:pt idx="240">
                  <c:v>39304</c:v>
                </c:pt>
                <c:pt idx="241">
                  <c:v>39311</c:v>
                </c:pt>
                <c:pt idx="242">
                  <c:v>39318</c:v>
                </c:pt>
                <c:pt idx="243">
                  <c:v>39325</c:v>
                </c:pt>
                <c:pt idx="244">
                  <c:v>39332</c:v>
                </c:pt>
                <c:pt idx="245">
                  <c:v>39339</c:v>
                </c:pt>
                <c:pt idx="246">
                  <c:v>39346</c:v>
                </c:pt>
                <c:pt idx="247">
                  <c:v>39353</c:v>
                </c:pt>
                <c:pt idx="248">
                  <c:v>39360</c:v>
                </c:pt>
                <c:pt idx="249">
                  <c:v>39367</c:v>
                </c:pt>
                <c:pt idx="250">
                  <c:v>39374</c:v>
                </c:pt>
                <c:pt idx="251">
                  <c:v>39381</c:v>
                </c:pt>
                <c:pt idx="252">
                  <c:v>39388</c:v>
                </c:pt>
                <c:pt idx="253">
                  <c:v>39395</c:v>
                </c:pt>
                <c:pt idx="254">
                  <c:v>39402</c:v>
                </c:pt>
                <c:pt idx="255">
                  <c:v>39409</c:v>
                </c:pt>
                <c:pt idx="256">
                  <c:v>39416</c:v>
                </c:pt>
                <c:pt idx="257">
                  <c:v>39423</c:v>
                </c:pt>
                <c:pt idx="258">
                  <c:v>39430</c:v>
                </c:pt>
                <c:pt idx="259">
                  <c:v>39437</c:v>
                </c:pt>
                <c:pt idx="260">
                  <c:v>39444</c:v>
                </c:pt>
                <c:pt idx="261">
                  <c:v>39451</c:v>
                </c:pt>
                <c:pt idx="262">
                  <c:v>39458</c:v>
                </c:pt>
                <c:pt idx="263">
                  <c:v>39465</c:v>
                </c:pt>
                <c:pt idx="264">
                  <c:v>39472</c:v>
                </c:pt>
                <c:pt idx="265">
                  <c:v>39479</c:v>
                </c:pt>
                <c:pt idx="266">
                  <c:v>39486</c:v>
                </c:pt>
                <c:pt idx="267">
                  <c:v>39493</c:v>
                </c:pt>
                <c:pt idx="268">
                  <c:v>39500</c:v>
                </c:pt>
                <c:pt idx="269">
                  <c:v>39507</c:v>
                </c:pt>
                <c:pt idx="270">
                  <c:v>39514</c:v>
                </c:pt>
                <c:pt idx="271">
                  <c:v>39521</c:v>
                </c:pt>
                <c:pt idx="272">
                  <c:v>39528</c:v>
                </c:pt>
                <c:pt idx="273">
                  <c:v>39535</c:v>
                </c:pt>
                <c:pt idx="274">
                  <c:v>39542</c:v>
                </c:pt>
                <c:pt idx="275">
                  <c:v>39549</c:v>
                </c:pt>
                <c:pt idx="276">
                  <c:v>39556</c:v>
                </c:pt>
                <c:pt idx="277">
                  <c:v>39563</c:v>
                </c:pt>
                <c:pt idx="278">
                  <c:v>39570</c:v>
                </c:pt>
                <c:pt idx="279">
                  <c:v>39577</c:v>
                </c:pt>
                <c:pt idx="280">
                  <c:v>39584</c:v>
                </c:pt>
                <c:pt idx="281">
                  <c:v>39591</c:v>
                </c:pt>
                <c:pt idx="282">
                  <c:v>39598</c:v>
                </c:pt>
                <c:pt idx="283">
                  <c:v>39605</c:v>
                </c:pt>
                <c:pt idx="284">
                  <c:v>39612</c:v>
                </c:pt>
                <c:pt idx="285">
                  <c:v>39619</c:v>
                </c:pt>
                <c:pt idx="286">
                  <c:v>39626</c:v>
                </c:pt>
                <c:pt idx="287">
                  <c:v>39633</c:v>
                </c:pt>
                <c:pt idx="288">
                  <c:v>39640</c:v>
                </c:pt>
                <c:pt idx="289">
                  <c:v>39647</c:v>
                </c:pt>
                <c:pt idx="290">
                  <c:v>39654</c:v>
                </c:pt>
                <c:pt idx="291">
                  <c:v>39661</c:v>
                </c:pt>
                <c:pt idx="292">
                  <c:v>39668</c:v>
                </c:pt>
                <c:pt idx="293">
                  <c:v>39675</c:v>
                </c:pt>
                <c:pt idx="294">
                  <c:v>39682</c:v>
                </c:pt>
                <c:pt idx="295">
                  <c:v>39689</c:v>
                </c:pt>
                <c:pt idx="296">
                  <c:v>39696</c:v>
                </c:pt>
                <c:pt idx="297">
                  <c:v>39703</c:v>
                </c:pt>
                <c:pt idx="298">
                  <c:v>39710</c:v>
                </c:pt>
                <c:pt idx="299">
                  <c:v>39717</c:v>
                </c:pt>
                <c:pt idx="300">
                  <c:v>39724</c:v>
                </c:pt>
                <c:pt idx="301">
                  <c:v>39731</c:v>
                </c:pt>
                <c:pt idx="302">
                  <c:v>39738</c:v>
                </c:pt>
                <c:pt idx="303">
                  <c:v>39745</c:v>
                </c:pt>
                <c:pt idx="304">
                  <c:v>39752</c:v>
                </c:pt>
                <c:pt idx="305">
                  <c:v>39759</c:v>
                </c:pt>
                <c:pt idx="306">
                  <c:v>39766</c:v>
                </c:pt>
                <c:pt idx="307">
                  <c:v>39773</c:v>
                </c:pt>
                <c:pt idx="308">
                  <c:v>39780</c:v>
                </c:pt>
                <c:pt idx="309">
                  <c:v>39787</c:v>
                </c:pt>
                <c:pt idx="310">
                  <c:v>39794</c:v>
                </c:pt>
                <c:pt idx="311">
                  <c:v>39801</c:v>
                </c:pt>
                <c:pt idx="312">
                  <c:v>39808</c:v>
                </c:pt>
                <c:pt idx="313">
                  <c:v>39815</c:v>
                </c:pt>
                <c:pt idx="314">
                  <c:v>39822</c:v>
                </c:pt>
                <c:pt idx="315">
                  <c:v>39829</c:v>
                </c:pt>
                <c:pt idx="316">
                  <c:v>39836</c:v>
                </c:pt>
                <c:pt idx="317">
                  <c:v>39843</c:v>
                </c:pt>
                <c:pt idx="318">
                  <c:v>39850</c:v>
                </c:pt>
                <c:pt idx="319">
                  <c:v>39857</c:v>
                </c:pt>
                <c:pt idx="320">
                  <c:v>39864</c:v>
                </c:pt>
                <c:pt idx="321">
                  <c:v>39871</c:v>
                </c:pt>
                <c:pt idx="322">
                  <c:v>39878</c:v>
                </c:pt>
                <c:pt idx="323">
                  <c:v>39885</c:v>
                </c:pt>
                <c:pt idx="324">
                  <c:v>39892</c:v>
                </c:pt>
                <c:pt idx="325">
                  <c:v>39899</c:v>
                </c:pt>
                <c:pt idx="326">
                  <c:v>39906</c:v>
                </c:pt>
                <c:pt idx="327">
                  <c:v>39913</c:v>
                </c:pt>
                <c:pt idx="328">
                  <c:v>39920</c:v>
                </c:pt>
                <c:pt idx="329">
                  <c:v>39927</c:v>
                </c:pt>
                <c:pt idx="330">
                  <c:v>39934</c:v>
                </c:pt>
                <c:pt idx="331">
                  <c:v>39941</c:v>
                </c:pt>
                <c:pt idx="332">
                  <c:v>39948</c:v>
                </c:pt>
                <c:pt idx="333">
                  <c:v>39955</c:v>
                </c:pt>
                <c:pt idx="334">
                  <c:v>39962</c:v>
                </c:pt>
                <c:pt idx="335">
                  <c:v>39969</c:v>
                </c:pt>
                <c:pt idx="336">
                  <c:v>39976</c:v>
                </c:pt>
                <c:pt idx="337">
                  <c:v>39983</c:v>
                </c:pt>
                <c:pt idx="338">
                  <c:v>39990</c:v>
                </c:pt>
                <c:pt idx="339">
                  <c:v>39997</c:v>
                </c:pt>
                <c:pt idx="340">
                  <c:v>40004</c:v>
                </c:pt>
                <c:pt idx="341">
                  <c:v>40011</c:v>
                </c:pt>
                <c:pt idx="342">
                  <c:v>40018</c:v>
                </c:pt>
                <c:pt idx="343">
                  <c:v>40025</c:v>
                </c:pt>
                <c:pt idx="344">
                  <c:v>40032</c:v>
                </c:pt>
                <c:pt idx="345">
                  <c:v>40039</c:v>
                </c:pt>
                <c:pt idx="346">
                  <c:v>40046</c:v>
                </c:pt>
                <c:pt idx="347">
                  <c:v>40053</c:v>
                </c:pt>
                <c:pt idx="348">
                  <c:v>40060</c:v>
                </c:pt>
                <c:pt idx="349">
                  <c:v>40067</c:v>
                </c:pt>
                <c:pt idx="350">
                  <c:v>40074</c:v>
                </c:pt>
                <c:pt idx="351">
                  <c:v>40081</c:v>
                </c:pt>
                <c:pt idx="352">
                  <c:v>40088</c:v>
                </c:pt>
                <c:pt idx="353">
                  <c:v>40095</c:v>
                </c:pt>
                <c:pt idx="354">
                  <c:v>40102</c:v>
                </c:pt>
                <c:pt idx="355">
                  <c:v>40109</c:v>
                </c:pt>
                <c:pt idx="356">
                  <c:v>40116</c:v>
                </c:pt>
                <c:pt idx="357">
                  <c:v>40123</c:v>
                </c:pt>
                <c:pt idx="358">
                  <c:v>40130</c:v>
                </c:pt>
                <c:pt idx="359">
                  <c:v>40137</c:v>
                </c:pt>
                <c:pt idx="360">
                  <c:v>40144</c:v>
                </c:pt>
                <c:pt idx="361">
                  <c:v>40151</c:v>
                </c:pt>
                <c:pt idx="362">
                  <c:v>40158</c:v>
                </c:pt>
                <c:pt idx="363">
                  <c:v>40165</c:v>
                </c:pt>
                <c:pt idx="364">
                  <c:v>40172</c:v>
                </c:pt>
                <c:pt idx="365">
                  <c:v>40179</c:v>
                </c:pt>
                <c:pt idx="366">
                  <c:v>40186</c:v>
                </c:pt>
                <c:pt idx="367">
                  <c:v>40193</c:v>
                </c:pt>
                <c:pt idx="368">
                  <c:v>40200</c:v>
                </c:pt>
                <c:pt idx="369">
                  <c:v>40207</c:v>
                </c:pt>
                <c:pt idx="370">
                  <c:v>40214</c:v>
                </c:pt>
                <c:pt idx="371">
                  <c:v>40221</c:v>
                </c:pt>
                <c:pt idx="372">
                  <c:v>40228</c:v>
                </c:pt>
                <c:pt idx="373">
                  <c:v>40235</c:v>
                </c:pt>
                <c:pt idx="374">
                  <c:v>40242</c:v>
                </c:pt>
                <c:pt idx="375">
                  <c:v>40249</c:v>
                </c:pt>
                <c:pt idx="376">
                  <c:v>40256</c:v>
                </c:pt>
                <c:pt idx="377">
                  <c:v>40263</c:v>
                </c:pt>
                <c:pt idx="378">
                  <c:v>40270</c:v>
                </c:pt>
                <c:pt idx="379">
                  <c:v>40277</c:v>
                </c:pt>
                <c:pt idx="380">
                  <c:v>40284</c:v>
                </c:pt>
                <c:pt idx="381">
                  <c:v>40291</c:v>
                </c:pt>
                <c:pt idx="382">
                  <c:v>40298</c:v>
                </c:pt>
                <c:pt idx="383">
                  <c:v>40305</c:v>
                </c:pt>
                <c:pt idx="384">
                  <c:v>40312</c:v>
                </c:pt>
                <c:pt idx="385">
                  <c:v>40319</c:v>
                </c:pt>
                <c:pt idx="386">
                  <c:v>40326</c:v>
                </c:pt>
                <c:pt idx="387">
                  <c:v>40333</c:v>
                </c:pt>
                <c:pt idx="388">
                  <c:v>40340</c:v>
                </c:pt>
                <c:pt idx="389">
                  <c:v>40347</c:v>
                </c:pt>
                <c:pt idx="390">
                  <c:v>40354</c:v>
                </c:pt>
                <c:pt idx="391">
                  <c:v>40361</c:v>
                </c:pt>
                <c:pt idx="392">
                  <c:v>40368</c:v>
                </c:pt>
                <c:pt idx="393">
                  <c:v>40375</c:v>
                </c:pt>
                <c:pt idx="394">
                  <c:v>40382</c:v>
                </c:pt>
                <c:pt idx="395">
                  <c:v>40389</c:v>
                </c:pt>
                <c:pt idx="396">
                  <c:v>40396</c:v>
                </c:pt>
                <c:pt idx="397">
                  <c:v>40403</c:v>
                </c:pt>
                <c:pt idx="398">
                  <c:v>40410</c:v>
                </c:pt>
                <c:pt idx="399">
                  <c:v>40417</c:v>
                </c:pt>
                <c:pt idx="400">
                  <c:v>40424</c:v>
                </c:pt>
                <c:pt idx="401">
                  <c:v>40431</c:v>
                </c:pt>
                <c:pt idx="402">
                  <c:v>40438</c:v>
                </c:pt>
                <c:pt idx="403">
                  <c:v>40445</c:v>
                </c:pt>
                <c:pt idx="404">
                  <c:v>40452</c:v>
                </c:pt>
                <c:pt idx="405">
                  <c:v>40459</c:v>
                </c:pt>
                <c:pt idx="406">
                  <c:v>40466</c:v>
                </c:pt>
                <c:pt idx="407">
                  <c:v>40473</c:v>
                </c:pt>
                <c:pt idx="408">
                  <c:v>40480</c:v>
                </c:pt>
                <c:pt idx="409">
                  <c:v>40487</c:v>
                </c:pt>
                <c:pt idx="410">
                  <c:v>40494</c:v>
                </c:pt>
                <c:pt idx="411">
                  <c:v>40501</c:v>
                </c:pt>
                <c:pt idx="412">
                  <c:v>40508</c:v>
                </c:pt>
                <c:pt idx="413">
                  <c:v>40515</c:v>
                </c:pt>
                <c:pt idx="414">
                  <c:v>40522</c:v>
                </c:pt>
                <c:pt idx="415">
                  <c:v>40529</c:v>
                </c:pt>
                <c:pt idx="416">
                  <c:v>40536</c:v>
                </c:pt>
                <c:pt idx="417">
                  <c:v>40543</c:v>
                </c:pt>
                <c:pt idx="418">
                  <c:v>40550</c:v>
                </c:pt>
                <c:pt idx="419">
                  <c:v>40557</c:v>
                </c:pt>
                <c:pt idx="420">
                  <c:v>40564</c:v>
                </c:pt>
                <c:pt idx="421">
                  <c:v>40571</c:v>
                </c:pt>
                <c:pt idx="422">
                  <c:v>40578</c:v>
                </c:pt>
                <c:pt idx="423">
                  <c:v>40585</c:v>
                </c:pt>
                <c:pt idx="424">
                  <c:v>40592</c:v>
                </c:pt>
                <c:pt idx="425">
                  <c:v>40599</c:v>
                </c:pt>
                <c:pt idx="426">
                  <c:v>40606</c:v>
                </c:pt>
                <c:pt idx="427">
                  <c:v>40613</c:v>
                </c:pt>
                <c:pt idx="428">
                  <c:v>40620</c:v>
                </c:pt>
                <c:pt idx="429">
                  <c:v>40627</c:v>
                </c:pt>
                <c:pt idx="430">
                  <c:v>40634</c:v>
                </c:pt>
                <c:pt idx="431">
                  <c:v>40641</c:v>
                </c:pt>
                <c:pt idx="432">
                  <c:v>40648</c:v>
                </c:pt>
                <c:pt idx="433">
                  <c:v>40655</c:v>
                </c:pt>
                <c:pt idx="434">
                  <c:v>40662</c:v>
                </c:pt>
                <c:pt idx="435">
                  <c:v>40669</c:v>
                </c:pt>
                <c:pt idx="436">
                  <c:v>40676</c:v>
                </c:pt>
                <c:pt idx="437">
                  <c:v>40683</c:v>
                </c:pt>
                <c:pt idx="438">
                  <c:v>40690</c:v>
                </c:pt>
                <c:pt idx="439">
                  <c:v>40697</c:v>
                </c:pt>
                <c:pt idx="440">
                  <c:v>40704</c:v>
                </c:pt>
                <c:pt idx="441">
                  <c:v>40711</c:v>
                </c:pt>
                <c:pt idx="442">
                  <c:v>40718</c:v>
                </c:pt>
                <c:pt idx="443">
                  <c:v>40725</c:v>
                </c:pt>
                <c:pt idx="444">
                  <c:v>40732</c:v>
                </c:pt>
                <c:pt idx="445">
                  <c:v>40739</c:v>
                </c:pt>
                <c:pt idx="446">
                  <c:v>40746</c:v>
                </c:pt>
                <c:pt idx="447">
                  <c:v>40753</c:v>
                </c:pt>
                <c:pt idx="448">
                  <c:v>40760</c:v>
                </c:pt>
                <c:pt idx="449">
                  <c:v>40767</c:v>
                </c:pt>
                <c:pt idx="450">
                  <c:v>40774</c:v>
                </c:pt>
                <c:pt idx="451">
                  <c:v>40781</c:v>
                </c:pt>
                <c:pt idx="452">
                  <c:v>40788</c:v>
                </c:pt>
                <c:pt idx="453">
                  <c:v>40795</c:v>
                </c:pt>
                <c:pt idx="454">
                  <c:v>40802</c:v>
                </c:pt>
                <c:pt idx="455">
                  <c:v>40809</c:v>
                </c:pt>
                <c:pt idx="456">
                  <c:v>40816</c:v>
                </c:pt>
                <c:pt idx="457">
                  <c:v>40823</c:v>
                </c:pt>
                <c:pt idx="458">
                  <c:v>40830</c:v>
                </c:pt>
                <c:pt idx="459">
                  <c:v>40837</c:v>
                </c:pt>
                <c:pt idx="460">
                  <c:v>40844</c:v>
                </c:pt>
                <c:pt idx="461">
                  <c:v>40851</c:v>
                </c:pt>
                <c:pt idx="462">
                  <c:v>40858</c:v>
                </c:pt>
                <c:pt idx="463">
                  <c:v>40865</c:v>
                </c:pt>
                <c:pt idx="464">
                  <c:v>40872</c:v>
                </c:pt>
                <c:pt idx="465">
                  <c:v>40879</c:v>
                </c:pt>
                <c:pt idx="466">
                  <c:v>40886</c:v>
                </c:pt>
                <c:pt idx="467">
                  <c:v>40893</c:v>
                </c:pt>
                <c:pt idx="468">
                  <c:v>40900</c:v>
                </c:pt>
                <c:pt idx="469">
                  <c:v>40907</c:v>
                </c:pt>
                <c:pt idx="470">
                  <c:v>40914</c:v>
                </c:pt>
                <c:pt idx="471">
                  <c:v>40921</c:v>
                </c:pt>
                <c:pt idx="472">
                  <c:v>40928</c:v>
                </c:pt>
                <c:pt idx="473">
                  <c:v>40935</c:v>
                </c:pt>
                <c:pt idx="474">
                  <c:v>40942</c:v>
                </c:pt>
                <c:pt idx="475">
                  <c:v>40949</c:v>
                </c:pt>
                <c:pt idx="476">
                  <c:v>40956</c:v>
                </c:pt>
                <c:pt idx="477">
                  <c:v>40963</c:v>
                </c:pt>
                <c:pt idx="478">
                  <c:v>40970</c:v>
                </c:pt>
                <c:pt idx="479">
                  <c:v>40977</c:v>
                </c:pt>
                <c:pt idx="480">
                  <c:v>40984</c:v>
                </c:pt>
                <c:pt idx="481">
                  <c:v>40991</c:v>
                </c:pt>
                <c:pt idx="482">
                  <c:v>40998</c:v>
                </c:pt>
                <c:pt idx="483">
                  <c:v>41005</c:v>
                </c:pt>
                <c:pt idx="484">
                  <c:v>41012</c:v>
                </c:pt>
                <c:pt idx="485">
                  <c:v>41019</c:v>
                </c:pt>
                <c:pt idx="486">
                  <c:v>41026</c:v>
                </c:pt>
                <c:pt idx="487">
                  <c:v>41033</c:v>
                </c:pt>
                <c:pt idx="488">
                  <c:v>41040</c:v>
                </c:pt>
                <c:pt idx="489">
                  <c:v>41047</c:v>
                </c:pt>
                <c:pt idx="490">
                  <c:v>41054</c:v>
                </c:pt>
                <c:pt idx="491">
                  <c:v>41061</c:v>
                </c:pt>
                <c:pt idx="492">
                  <c:v>41068</c:v>
                </c:pt>
                <c:pt idx="493">
                  <c:v>41075</c:v>
                </c:pt>
                <c:pt idx="494">
                  <c:v>41082</c:v>
                </c:pt>
                <c:pt idx="495">
                  <c:v>41089</c:v>
                </c:pt>
                <c:pt idx="496">
                  <c:v>41096</c:v>
                </c:pt>
                <c:pt idx="497">
                  <c:v>41103</c:v>
                </c:pt>
                <c:pt idx="498">
                  <c:v>41110</c:v>
                </c:pt>
                <c:pt idx="499">
                  <c:v>41117</c:v>
                </c:pt>
                <c:pt idx="500">
                  <c:v>41124</c:v>
                </c:pt>
                <c:pt idx="501">
                  <c:v>41131</c:v>
                </c:pt>
                <c:pt idx="502">
                  <c:v>41138</c:v>
                </c:pt>
                <c:pt idx="503">
                  <c:v>41145</c:v>
                </c:pt>
                <c:pt idx="504">
                  <c:v>41152</c:v>
                </c:pt>
                <c:pt idx="505">
                  <c:v>41159</c:v>
                </c:pt>
                <c:pt idx="506">
                  <c:v>41166</c:v>
                </c:pt>
                <c:pt idx="507">
                  <c:v>41173</c:v>
                </c:pt>
                <c:pt idx="508">
                  <c:v>41180</c:v>
                </c:pt>
                <c:pt idx="509">
                  <c:v>41187</c:v>
                </c:pt>
                <c:pt idx="510">
                  <c:v>41194</c:v>
                </c:pt>
                <c:pt idx="511">
                  <c:v>41201</c:v>
                </c:pt>
                <c:pt idx="512">
                  <c:v>41208</c:v>
                </c:pt>
                <c:pt idx="513">
                  <c:v>41215</c:v>
                </c:pt>
                <c:pt idx="514">
                  <c:v>41222</c:v>
                </c:pt>
                <c:pt idx="515">
                  <c:v>41229</c:v>
                </c:pt>
                <c:pt idx="516">
                  <c:v>41236</c:v>
                </c:pt>
                <c:pt idx="517">
                  <c:v>41243</c:v>
                </c:pt>
                <c:pt idx="518">
                  <c:v>41250</c:v>
                </c:pt>
                <c:pt idx="519">
                  <c:v>41257</c:v>
                </c:pt>
                <c:pt idx="520">
                  <c:v>41264</c:v>
                </c:pt>
                <c:pt idx="521">
                  <c:v>41271</c:v>
                </c:pt>
                <c:pt idx="522">
                  <c:v>41278</c:v>
                </c:pt>
                <c:pt idx="523">
                  <c:v>41285</c:v>
                </c:pt>
                <c:pt idx="524">
                  <c:v>41292</c:v>
                </c:pt>
                <c:pt idx="525">
                  <c:v>41299</c:v>
                </c:pt>
                <c:pt idx="526">
                  <c:v>41306</c:v>
                </c:pt>
                <c:pt idx="527">
                  <c:v>41313</c:v>
                </c:pt>
                <c:pt idx="528">
                  <c:v>41320</c:v>
                </c:pt>
                <c:pt idx="529">
                  <c:v>41327</c:v>
                </c:pt>
                <c:pt idx="530">
                  <c:v>41334</c:v>
                </c:pt>
                <c:pt idx="531">
                  <c:v>41341</c:v>
                </c:pt>
                <c:pt idx="532">
                  <c:v>41348</c:v>
                </c:pt>
                <c:pt idx="533">
                  <c:v>41355</c:v>
                </c:pt>
                <c:pt idx="534">
                  <c:v>41362</c:v>
                </c:pt>
                <c:pt idx="535">
                  <c:v>41369</c:v>
                </c:pt>
                <c:pt idx="536">
                  <c:v>41376</c:v>
                </c:pt>
                <c:pt idx="537">
                  <c:v>41383</c:v>
                </c:pt>
                <c:pt idx="538">
                  <c:v>41390</c:v>
                </c:pt>
                <c:pt idx="539">
                  <c:v>41397</c:v>
                </c:pt>
                <c:pt idx="540">
                  <c:v>41404</c:v>
                </c:pt>
                <c:pt idx="541">
                  <c:v>41411</c:v>
                </c:pt>
                <c:pt idx="542">
                  <c:v>41418</c:v>
                </c:pt>
                <c:pt idx="543">
                  <c:v>41425</c:v>
                </c:pt>
                <c:pt idx="544">
                  <c:v>41432</c:v>
                </c:pt>
                <c:pt idx="545">
                  <c:v>41439</c:v>
                </c:pt>
                <c:pt idx="546">
                  <c:v>41446</c:v>
                </c:pt>
                <c:pt idx="547">
                  <c:v>41453</c:v>
                </c:pt>
                <c:pt idx="548">
                  <c:v>41460</c:v>
                </c:pt>
                <c:pt idx="549">
                  <c:v>41467</c:v>
                </c:pt>
                <c:pt idx="550">
                  <c:v>41474</c:v>
                </c:pt>
                <c:pt idx="551">
                  <c:v>41481</c:v>
                </c:pt>
                <c:pt idx="552">
                  <c:v>41488</c:v>
                </c:pt>
                <c:pt idx="553">
                  <c:v>41495</c:v>
                </c:pt>
                <c:pt idx="554">
                  <c:v>41502</c:v>
                </c:pt>
                <c:pt idx="555">
                  <c:v>41509</c:v>
                </c:pt>
                <c:pt idx="556">
                  <c:v>41516</c:v>
                </c:pt>
                <c:pt idx="557">
                  <c:v>41523</c:v>
                </c:pt>
                <c:pt idx="558">
                  <c:v>41530</c:v>
                </c:pt>
                <c:pt idx="559">
                  <c:v>41537</c:v>
                </c:pt>
                <c:pt idx="560">
                  <c:v>41544</c:v>
                </c:pt>
                <c:pt idx="561">
                  <c:v>41551</c:v>
                </c:pt>
                <c:pt idx="562">
                  <c:v>41558</c:v>
                </c:pt>
                <c:pt idx="563">
                  <c:v>41565</c:v>
                </c:pt>
                <c:pt idx="564">
                  <c:v>41572</c:v>
                </c:pt>
                <c:pt idx="565">
                  <c:v>41579</c:v>
                </c:pt>
                <c:pt idx="566">
                  <c:v>41586</c:v>
                </c:pt>
                <c:pt idx="567">
                  <c:v>41593</c:v>
                </c:pt>
                <c:pt idx="568">
                  <c:v>41600</c:v>
                </c:pt>
                <c:pt idx="569">
                  <c:v>41607</c:v>
                </c:pt>
                <c:pt idx="570">
                  <c:v>41614</c:v>
                </c:pt>
                <c:pt idx="571">
                  <c:v>41621</c:v>
                </c:pt>
                <c:pt idx="572">
                  <c:v>41628</c:v>
                </c:pt>
                <c:pt idx="573">
                  <c:v>41635</c:v>
                </c:pt>
                <c:pt idx="574">
                  <c:v>41642</c:v>
                </c:pt>
                <c:pt idx="575">
                  <c:v>41649</c:v>
                </c:pt>
                <c:pt idx="576">
                  <c:v>41656</c:v>
                </c:pt>
                <c:pt idx="577">
                  <c:v>41663</c:v>
                </c:pt>
                <c:pt idx="578">
                  <c:v>41670</c:v>
                </c:pt>
                <c:pt idx="579">
                  <c:v>41677</c:v>
                </c:pt>
                <c:pt idx="580">
                  <c:v>41684</c:v>
                </c:pt>
                <c:pt idx="581">
                  <c:v>41691</c:v>
                </c:pt>
                <c:pt idx="582">
                  <c:v>41698</c:v>
                </c:pt>
                <c:pt idx="583">
                  <c:v>41705</c:v>
                </c:pt>
                <c:pt idx="584">
                  <c:v>41712</c:v>
                </c:pt>
                <c:pt idx="585">
                  <c:v>41719</c:v>
                </c:pt>
                <c:pt idx="586">
                  <c:v>41726</c:v>
                </c:pt>
                <c:pt idx="587">
                  <c:v>41733</c:v>
                </c:pt>
                <c:pt idx="588">
                  <c:v>41740</c:v>
                </c:pt>
                <c:pt idx="589">
                  <c:v>41747</c:v>
                </c:pt>
                <c:pt idx="590">
                  <c:v>41754</c:v>
                </c:pt>
                <c:pt idx="591">
                  <c:v>41761</c:v>
                </c:pt>
                <c:pt idx="592">
                  <c:v>41768</c:v>
                </c:pt>
                <c:pt idx="593">
                  <c:v>41775</c:v>
                </c:pt>
                <c:pt idx="594">
                  <c:v>41782</c:v>
                </c:pt>
                <c:pt idx="595">
                  <c:v>41789</c:v>
                </c:pt>
                <c:pt idx="596">
                  <c:v>41796</c:v>
                </c:pt>
                <c:pt idx="597">
                  <c:v>41803</c:v>
                </c:pt>
                <c:pt idx="598">
                  <c:v>41810</c:v>
                </c:pt>
                <c:pt idx="599">
                  <c:v>41817</c:v>
                </c:pt>
                <c:pt idx="600">
                  <c:v>41824</c:v>
                </c:pt>
                <c:pt idx="601">
                  <c:v>41831</c:v>
                </c:pt>
                <c:pt idx="602">
                  <c:v>41838</c:v>
                </c:pt>
                <c:pt idx="603">
                  <c:v>41845</c:v>
                </c:pt>
                <c:pt idx="604">
                  <c:v>41852</c:v>
                </c:pt>
                <c:pt idx="605">
                  <c:v>41859</c:v>
                </c:pt>
                <c:pt idx="606">
                  <c:v>41866</c:v>
                </c:pt>
                <c:pt idx="607">
                  <c:v>41873</c:v>
                </c:pt>
                <c:pt idx="608">
                  <c:v>41880</c:v>
                </c:pt>
                <c:pt idx="609">
                  <c:v>41887</c:v>
                </c:pt>
                <c:pt idx="610">
                  <c:v>41894</c:v>
                </c:pt>
                <c:pt idx="611">
                  <c:v>41901</c:v>
                </c:pt>
                <c:pt idx="612">
                  <c:v>41908</c:v>
                </c:pt>
                <c:pt idx="613">
                  <c:v>41915</c:v>
                </c:pt>
                <c:pt idx="614">
                  <c:v>41922</c:v>
                </c:pt>
                <c:pt idx="615">
                  <c:v>41929</c:v>
                </c:pt>
                <c:pt idx="616">
                  <c:v>41936</c:v>
                </c:pt>
                <c:pt idx="617">
                  <c:v>41943</c:v>
                </c:pt>
                <c:pt idx="618">
                  <c:v>41950</c:v>
                </c:pt>
                <c:pt idx="619">
                  <c:v>41957</c:v>
                </c:pt>
                <c:pt idx="620">
                  <c:v>41964</c:v>
                </c:pt>
                <c:pt idx="621">
                  <c:v>41971</c:v>
                </c:pt>
                <c:pt idx="622">
                  <c:v>41978</c:v>
                </c:pt>
                <c:pt idx="623">
                  <c:v>41985</c:v>
                </c:pt>
                <c:pt idx="624">
                  <c:v>41992</c:v>
                </c:pt>
                <c:pt idx="625">
                  <c:v>41999</c:v>
                </c:pt>
                <c:pt idx="626">
                  <c:v>42006</c:v>
                </c:pt>
                <c:pt idx="627">
                  <c:v>42013</c:v>
                </c:pt>
                <c:pt idx="628">
                  <c:v>42020</c:v>
                </c:pt>
                <c:pt idx="629">
                  <c:v>42027</c:v>
                </c:pt>
                <c:pt idx="630">
                  <c:v>42034</c:v>
                </c:pt>
                <c:pt idx="631">
                  <c:v>42041</c:v>
                </c:pt>
                <c:pt idx="632">
                  <c:v>42048</c:v>
                </c:pt>
                <c:pt idx="633">
                  <c:v>42055</c:v>
                </c:pt>
                <c:pt idx="634">
                  <c:v>42062</c:v>
                </c:pt>
                <c:pt idx="635">
                  <c:v>42069</c:v>
                </c:pt>
                <c:pt idx="636">
                  <c:v>42076</c:v>
                </c:pt>
                <c:pt idx="637">
                  <c:v>42083</c:v>
                </c:pt>
                <c:pt idx="638">
                  <c:v>42090</c:v>
                </c:pt>
                <c:pt idx="639">
                  <c:v>42097</c:v>
                </c:pt>
                <c:pt idx="640">
                  <c:v>42104</c:v>
                </c:pt>
                <c:pt idx="641">
                  <c:v>42111</c:v>
                </c:pt>
                <c:pt idx="642">
                  <c:v>42118</c:v>
                </c:pt>
                <c:pt idx="643">
                  <c:v>42125</c:v>
                </c:pt>
                <c:pt idx="644">
                  <c:v>42132</c:v>
                </c:pt>
                <c:pt idx="645">
                  <c:v>42139</c:v>
                </c:pt>
                <c:pt idx="646">
                  <c:v>42146</c:v>
                </c:pt>
                <c:pt idx="647">
                  <c:v>42153</c:v>
                </c:pt>
                <c:pt idx="648">
                  <c:v>42160</c:v>
                </c:pt>
                <c:pt idx="649">
                  <c:v>42167</c:v>
                </c:pt>
                <c:pt idx="650">
                  <c:v>42174</c:v>
                </c:pt>
                <c:pt idx="651">
                  <c:v>42181</c:v>
                </c:pt>
                <c:pt idx="652">
                  <c:v>42188</c:v>
                </c:pt>
                <c:pt idx="653">
                  <c:v>42195</c:v>
                </c:pt>
                <c:pt idx="654">
                  <c:v>42202</c:v>
                </c:pt>
                <c:pt idx="655">
                  <c:v>42209</c:v>
                </c:pt>
                <c:pt idx="656">
                  <c:v>42216</c:v>
                </c:pt>
                <c:pt idx="657">
                  <c:v>42223</c:v>
                </c:pt>
                <c:pt idx="658">
                  <c:v>42230</c:v>
                </c:pt>
                <c:pt idx="659">
                  <c:v>42237</c:v>
                </c:pt>
                <c:pt idx="660">
                  <c:v>42244</c:v>
                </c:pt>
                <c:pt idx="661">
                  <c:v>42251</c:v>
                </c:pt>
                <c:pt idx="662">
                  <c:v>42258</c:v>
                </c:pt>
                <c:pt idx="663">
                  <c:v>42265</c:v>
                </c:pt>
                <c:pt idx="664">
                  <c:v>42272</c:v>
                </c:pt>
                <c:pt idx="665">
                  <c:v>42279</c:v>
                </c:pt>
                <c:pt idx="666">
                  <c:v>42286</c:v>
                </c:pt>
                <c:pt idx="667">
                  <c:v>42293</c:v>
                </c:pt>
                <c:pt idx="668">
                  <c:v>42300</c:v>
                </c:pt>
                <c:pt idx="669">
                  <c:v>42307</c:v>
                </c:pt>
                <c:pt idx="670">
                  <c:v>42314</c:v>
                </c:pt>
                <c:pt idx="671">
                  <c:v>42321</c:v>
                </c:pt>
                <c:pt idx="672">
                  <c:v>42328</c:v>
                </c:pt>
                <c:pt idx="673">
                  <c:v>42335</c:v>
                </c:pt>
                <c:pt idx="674">
                  <c:v>42342</c:v>
                </c:pt>
                <c:pt idx="675">
                  <c:v>42349</c:v>
                </c:pt>
                <c:pt idx="676">
                  <c:v>42356</c:v>
                </c:pt>
                <c:pt idx="677">
                  <c:v>42363</c:v>
                </c:pt>
                <c:pt idx="678">
                  <c:v>42370</c:v>
                </c:pt>
                <c:pt idx="679">
                  <c:v>42377</c:v>
                </c:pt>
                <c:pt idx="680">
                  <c:v>42384</c:v>
                </c:pt>
                <c:pt idx="681">
                  <c:v>42391</c:v>
                </c:pt>
                <c:pt idx="682">
                  <c:v>42398</c:v>
                </c:pt>
                <c:pt idx="683">
                  <c:v>42405</c:v>
                </c:pt>
                <c:pt idx="684">
                  <c:v>42412</c:v>
                </c:pt>
                <c:pt idx="685">
                  <c:v>42419</c:v>
                </c:pt>
                <c:pt idx="686">
                  <c:v>42426</c:v>
                </c:pt>
                <c:pt idx="687">
                  <c:v>42433</c:v>
                </c:pt>
                <c:pt idx="688">
                  <c:v>42440</c:v>
                </c:pt>
                <c:pt idx="689">
                  <c:v>42447</c:v>
                </c:pt>
                <c:pt idx="690">
                  <c:v>42454</c:v>
                </c:pt>
                <c:pt idx="691">
                  <c:v>42461</c:v>
                </c:pt>
                <c:pt idx="692">
                  <c:v>42468</c:v>
                </c:pt>
                <c:pt idx="693">
                  <c:v>42475</c:v>
                </c:pt>
                <c:pt idx="694">
                  <c:v>42482</c:v>
                </c:pt>
                <c:pt idx="695">
                  <c:v>42489</c:v>
                </c:pt>
                <c:pt idx="696">
                  <c:v>42496</c:v>
                </c:pt>
                <c:pt idx="697">
                  <c:v>42503</c:v>
                </c:pt>
                <c:pt idx="698">
                  <c:v>42510</c:v>
                </c:pt>
                <c:pt idx="699">
                  <c:v>42517</c:v>
                </c:pt>
                <c:pt idx="700">
                  <c:v>42524</c:v>
                </c:pt>
                <c:pt idx="701">
                  <c:v>42531</c:v>
                </c:pt>
                <c:pt idx="702">
                  <c:v>42538</c:v>
                </c:pt>
                <c:pt idx="703">
                  <c:v>42545</c:v>
                </c:pt>
                <c:pt idx="704">
                  <c:v>42552</c:v>
                </c:pt>
                <c:pt idx="705">
                  <c:v>42559</c:v>
                </c:pt>
                <c:pt idx="706">
                  <c:v>42566</c:v>
                </c:pt>
                <c:pt idx="707">
                  <c:v>42573</c:v>
                </c:pt>
                <c:pt idx="708">
                  <c:v>42580</c:v>
                </c:pt>
                <c:pt idx="709">
                  <c:v>42587</c:v>
                </c:pt>
                <c:pt idx="710">
                  <c:v>42594</c:v>
                </c:pt>
                <c:pt idx="711">
                  <c:v>42601</c:v>
                </c:pt>
                <c:pt idx="712">
                  <c:v>42608</c:v>
                </c:pt>
                <c:pt idx="713">
                  <c:v>42615</c:v>
                </c:pt>
                <c:pt idx="714">
                  <c:v>42622</c:v>
                </c:pt>
                <c:pt idx="715">
                  <c:v>42629</c:v>
                </c:pt>
                <c:pt idx="716">
                  <c:v>42636</c:v>
                </c:pt>
                <c:pt idx="717">
                  <c:v>42643</c:v>
                </c:pt>
                <c:pt idx="718">
                  <c:v>42650</c:v>
                </c:pt>
                <c:pt idx="719">
                  <c:v>42657</c:v>
                </c:pt>
                <c:pt idx="720">
                  <c:v>42664</c:v>
                </c:pt>
                <c:pt idx="721">
                  <c:v>42671</c:v>
                </c:pt>
                <c:pt idx="722">
                  <c:v>42678</c:v>
                </c:pt>
                <c:pt idx="723">
                  <c:v>42685</c:v>
                </c:pt>
                <c:pt idx="724">
                  <c:v>42692</c:v>
                </c:pt>
                <c:pt idx="725">
                  <c:v>42699</c:v>
                </c:pt>
                <c:pt idx="726">
                  <c:v>42706</c:v>
                </c:pt>
                <c:pt idx="727">
                  <c:v>42713</c:v>
                </c:pt>
                <c:pt idx="728">
                  <c:v>42720</c:v>
                </c:pt>
                <c:pt idx="729">
                  <c:v>42727</c:v>
                </c:pt>
                <c:pt idx="730">
                  <c:v>42734</c:v>
                </c:pt>
                <c:pt idx="731">
                  <c:v>42741</c:v>
                </c:pt>
                <c:pt idx="732">
                  <c:v>42748</c:v>
                </c:pt>
                <c:pt idx="733">
                  <c:v>42755</c:v>
                </c:pt>
                <c:pt idx="734">
                  <c:v>42762</c:v>
                </c:pt>
                <c:pt idx="735">
                  <c:v>42769</c:v>
                </c:pt>
                <c:pt idx="736">
                  <c:v>42776</c:v>
                </c:pt>
                <c:pt idx="737">
                  <c:v>42783</c:v>
                </c:pt>
                <c:pt idx="738">
                  <c:v>42790</c:v>
                </c:pt>
                <c:pt idx="739">
                  <c:v>42797</c:v>
                </c:pt>
                <c:pt idx="740">
                  <c:v>42804</c:v>
                </c:pt>
                <c:pt idx="741">
                  <c:v>42811</c:v>
                </c:pt>
                <c:pt idx="742">
                  <c:v>42818</c:v>
                </c:pt>
                <c:pt idx="743">
                  <c:v>42825</c:v>
                </c:pt>
                <c:pt idx="744">
                  <c:v>42832</c:v>
                </c:pt>
                <c:pt idx="745">
                  <c:v>42839</c:v>
                </c:pt>
                <c:pt idx="746">
                  <c:v>42846</c:v>
                </c:pt>
                <c:pt idx="747">
                  <c:v>42853</c:v>
                </c:pt>
                <c:pt idx="748">
                  <c:v>42860</c:v>
                </c:pt>
                <c:pt idx="749">
                  <c:v>42867</c:v>
                </c:pt>
                <c:pt idx="750">
                  <c:v>42874</c:v>
                </c:pt>
                <c:pt idx="751">
                  <c:v>42881</c:v>
                </c:pt>
                <c:pt idx="752">
                  <c:v>42888</c:v>
                </c:pt>
                <c:pt idx="753">
                  <c:v>42895</c:v>
                </c:pt>
                <c:pt idx="754">
                  <c:v>42902</c:v>
                </c:pt>
                <c:pt idx="755">
                  <c:v>42909</c:v>
                </c:pt>
                <c:pt idx="756">
                  <c:v>42916</c:v>
                </c:pt>
                <c:pt idx="757">
                  <c:v>42923</c:v>
                </c:pt>
                <c:pt idx="758">
                  <c:v>42930</c:v>
                </c:pt>
                <c:pt idx="759">
                  <c:v>42937</c:v>
                </c:pt>
                <c:pt idx="760">
                  <c:v>42944</c:v>
                </c:pt>
                <c:pt idx="761">
                  <c:v>42951</c:v>
                </c:pt>
                <c:pt idx="762">
                  <c:v>42958</c:v>
                </c:pt>
                <c:pt idx="763">
                  <c:v>42965</c:v>
                </c:pt>
                <c:pt idx="764">
                  <c:v>42972</c:v>
                </c:pt>
                <c:pt idx="765">
                  <c:v>42979</c:v>
                </c:pt>
                <c:pt idx="766">
                  <c:v>42986</c:v>
                </c:pt>
                <c:pt idx="767">
                  <c:v>42993</c:v>
                </c:pt>
                <c:pt idx="768">
                  <c:v>43000</c:v>
                </c:pt>
                <c:pt idx="769">
                  <c:v>43007</c:v>
                </c:pt>
                <c:pt idx="770">
                  <c:v>43014</c:v>
                </c:pt>
                <c:pt idx="771">
                  <c:v>43021</c:v>
                </c:pt>
                <c:pt idx="772">
                  <c:v>43028</c:v>
                </c:pt>
                <c:pt idx="773">
                  <c:v>43035</c:v>
                </c:pt>
                <c:pt idx="774">
                  <c:v>43042</c:v>
                </c:pt>
                <c:pt idx="775">
                  <c:v>43049</c:v>
                </c:pt>
                <c:pt idx="776">
                  <c:v>43056</c:v>
                </c:pt>
                <c:pt idx="777">
                  <c:v>43063</c:v>
                </c:pt>
                <c:pt idx="778">
                  <c:v>43070</c:v>
                </c:pt>
                <c:pt idx="779">
                  <c:v>43077</c:v>
                </c:pt>
                <c:pt idx="780">
                  <c:v>43084</c:v>
                </c:pt>
                <c:pt idx="781">
                  <c:v>43091</c:v>
                </c:pt>
                <c:pt idx="782">
                  <c:v>43098</c:v>
                </c:pt>
                <c:pt idx="783">
                  <c:v>43105</c:v>
                </c:pt>
                <c:pt idx="784">
                  <c:v>43112</c:v>
                </c:pt>
                <c:pt idx="785">
                  <c:v>43119</c:v>
                </c:pt>
                <c:pt idx="786">
                  <c:v>43126</c:v>
                </c:pt>
                <c:pt idx="787">
                  <c:v>43133</c:v>
                </c:pt>
                <c:pt idx="788">
                  <c:v>43140</c:v>
                </c:pt>
                <c:pt idx="789">
                  <c:v>43147</c:v>
                </c:pt>
                <c:pt idx="790">
                  <c:v>43154</c:v>
                </c:pt>
                <c:pt idx="791">
                  <c:v>43161</c:v>
                </c:pt>
                <c:pt idx="792">
                  <c:v>43168</c:v>
                </c:pt>
                <c:pt idx="793">
                  <c:v>43175</c:v>
                </c:pt>
                <c:pt idx="794">
                  <c:v>43182</c:v>
                </c:pt>
                <c:pt idx="795">
                  <c:v>43189</c:v>
                </c:pt>
                <c:pt idx="796">
                  <c:v>43196</c:v>
                </c:pt>
                <c:pt idx="797">
                  <c:v>43203</c:v>
                </c:pt>
                <c:pt idx="798">
                  <c:v>43210</c:v>
                </c:pt>
                <c:pt idx="799">
                  <c:v>43217</c:v>
                </c:pt>
                <c:pt idx="800">
                  <c:v>43224</c:v>
                </c:pt>
                <c:pt idx="801">
                  <c:v>43231</c:v>
                </c:pt>
                <c:pt idx="802">
                  <c:v>43238</c:v>
                </c:pt>
                <c:pt idx="803">
                  <c:v>43245</c:v>
                </c:pt>
                <c:pt idx="804">
                  <c:v>43252</c:v>
                </c:pt>
                <c:pt idx="805">
                  <c:v>43259</c:v>
                </c:pt>
                <c:pt idx="806">
                  <c:v>43266</c:v>
                </c:pt>
                <c:pt idx="807">
                  <c:v>43273</c:v>
                </c:pt>
                <c:pt idx="808">
                  <c:v>43280</c:v>
                </c:pt>
                <c:pt idx="809">
                  <c:v>43287</c:v>
                </c:pt>
                <c:pt idx="810">
                  <c:v>43294</c:v>
                </c:pt>
                <c:pt idx="811">
                  <c:v>43301</c:v>
                </c:pt>
                <c:pt idx="812">
                  <c:v>43308</c:v>
                </c:pt>
                <c:pt idx="813">
                  <c:v>43315</c:v>
                </c:pt>
                <c:pt idx="814">
                  <c:v>43322</c:v>
                </c:pt>
                <c:pt idx="815">
                  <c:v>43329</c:v>
                </c:pt>
                <c:pt idx="816">
                  <c:v>43336</c:v>
                </c:pt>
                <c:pt idx="817">
                  <c:v>43343</c:v>
                </c:pt>
                <c:pt idx="818">
                  <c:v>43350</c:v>
                </c:pt>
                <c:pt idx="819">
                  <c:v>43357</c:v>
                </c:pt>
                <c:pt idx="820">
                  <c:v>43364</c:v>
                </c:pt>
                <c:pt idx="821">
                  <c:v>43371</c:v>
                </c:pt>
                <c:pt idx="822">
                  <c:v>43378</c:v>
                </c:pt>
                <c:pt idx="823">
                  <c:v>43385</c:v>
                </c:pt>
                <c:pt idx="824">
                  <c:v>43392</c:v>
                </c:pt>
                <c:pt idx="825">
                  <c:v>43399</c:v>
                </c:pt>
                <c:pt idx="826">
                  <c:v>43406</c:v>
                </c:pt>
                <c:pt idx="827">
                  <c:v>43413</c:v>
                </c:pt>
                <c:pt idx="828">
                  <c:v>43420</c:v>
                </c:pt>
                <c:pt idx="829">
                  <c:v>43427</c:v>
                </c:pt>
                <c:pt idx="830">
                  <c:v>43434</c:v>
                </c:pt>
                <c:pt idx="831">
                  <c:v>43441</c:v>
                </c:pt>
                <c:pt idx="832">
                  <c:v>43448</c:v>
                </c:pt>
                <c:pt idx="833">
                  <c:v>43455</c:v>
                </c:pt>
                <c:pt idx="834">
                  <c:v>43462</c:v>
                </c:pt>
                <c:pt idx="835">
                  <c:v>43469</c:v>
                </c:pt>
                <c:pt idx="836">
                  <c:v>43476</c:v>
                </c:pt>
                <c:pt idx="837">
                  <c:v>43483</c:v>
                </c:pt>
                <c:pt idx="838">
                  <c:v>43490</c:v>
                </c:pt>
                <c:pt idx="839">
                  <c:v>43497</c:v>
                </c:pt>
                <c:pt idx="840">
                  <c:v>43504</c:v>
                </c:pt>
                <c:pt idx="841">
                  <c:v>43511</c:v>
                </c:pt>
                <c:pt idx="842">
                  <c:v>43518</c:v>
                </c:pt>
                <c:pt idx="843">
                  <c:v>43525</c:v>
                </c:pt>
                <c:pt idx="844">
                  <c:v>43532</c:v>
                </c:pt>
                <c:pt idx="845">
                  <c:v>43539</c:v>
                </c:pt>
                <c:pt idx="846">
                  <c:v>43546</c:v>
                </c:pt>
                <c:pt idx="847">
                  <c:v>43553</c:v>
                </c:pt>
                <c:pt idx="848">
                  <c:v>43560</c:v>
                </c:pt>
                <c:pt idx="849">
                  <c:v>43567</c:v>
                </c:pt>
                <c:pt idx="850">
                  <c:v>43574</c:v>
                </c:pt>
                <c:pt idx="851">
                  <c:v>43581</c:v>
                </c:pt>
                <c:pt idx="852">
                  <c:v>43588</c:v>
                </c:pt>
                <c:pt idx="853">
                  <c:v>43595</c:v>
                </c:pt>
                <c:pt idx="854">
                  <c:v>43602</c:v>
                </c:pt>
                <c:pt idx="855">
                  <c:v>43609</c:v>
                </c:pt>
                <c:pt idx="856">
                  <c:v>43616</c:v>
                </c:pt>
                <c:pt idx="857">
                  <c:v>43623</c:v>
                </c:pt>
                <c:pt idx="858">
                  <c:v>43630</c:v>
                </c:pt>
                <c:pt idx="859">
                  <c:v>43637</c:v>
                </c:pt>
                <c:pt idx="860">
                  <c:v>43644</c:v>
                </c:pt>
                <c:pt idx="861">
                  <c:v>43651</c:v>
                </c:pt>
                <c:pt idx="862">
                  <c:v>43658</c:v>
                </c:pt>
                <c:pt idx="863">
                  <c:v>43665</c:v>
                </c:pt>
                <c:pt idx="864">
                  <c:v>43672</c:v>
                </c:pt>
                <c:pt idx="865">
                  <c:v>43679</c:v>
                </c:pt>
                <c:pt idx="866">
                  <c:v>43686</c:v>
                </c:pt>
                <c:pt idx="867">
                  <c:v>43693</c:v>
                </c:pt>
                <c:pt idx="868">
                  <c:v>43700</c:v>
                </c:pt>
                <c:pt idx="869">
                  <c:v>43707</c:v>
                </c:pt>
                <c:pt idx="870">
                  <c:v>43714</c:v>
                </c:pt>
                <c:pt idx="871">
                  <c:v>43721</c:v>
                </c:pt>
              </c:numCache>
            </c:numRef>
          </c:cat>
          <c:val>
            <c:numRef>
              <c:f>'FRED Graph'!$B$12:$B$883</c:f>
              <c:numCache>
                <c:formatCode>0.00</c:formatCode>
                <c:ptCount val="872"/>
                <c:pt idx="0">
                  <c:v>2.4300000000000002</c:v>
                </c:pt>
                <c:pt idx="1">
                  <c:v>2.4</c:v>
                </c:pt>
                <c:pt idx="2">
                  <c:v>2.3199999999999998</c:v>
                </c:pt>
                <c:pt idx="3">
                  <c:v>2.2000000000000002</c:v>
                </c:pt>
                <c:pt idx="4">
                  <c:v>2.19</c:v>
                </c:pt>
                <c:pt idx="5">
                  <c:v>2.12</c:v>
                </c:pt>
                <c:pt idx="6">
                  <c:v>2.04</c:v>
                </c:pt>
                <c:pt idx="7">
                  <c:v>1.97</c:v>
                </c:pt>
                <c:pt idx="8">
                  <c:v>1.83</c:v>
                </c:pt>
                <c:pt idx="9">
                  <c:v>1.75</c:v>
                </c:pt>
                <c:pt idx="10">
                  <c:v>1.73</c:v>
                </c:pt>
                <c:pt idx="11">
                  <c:v>2.14</c:v>
                </c:pt>
                <c:pt idx="12">
                  <c:v>2.14</c:v>
                </c:pt>
                <c:pt idx="13">
                  <c:v>2.09</c:v>
                </c:pt>
                <c:pt idx="14">
                  <c:v>2.1800000000000002</c:v>
                </c:pt>
                <c:pt idx="15">
                  <c:v>2.21</c:v>
                </c:pt>
                <c:pt idx="16">
                  <c:v>2.2400000000000002</c:v>
                </c:pt>
                <c:pt idx="17">
                  <c:v>2.17</c:v>
                </c:pt>
                <c:pt idx="18">
                  <c:v>2.08</c:v>
                </c:pt>
                <c:pt idx="19">
                  <c:v>1.89</c:v>
                </c:pt>
                <c:pt idx="20">
                  <c:v>1.75</c:v>
                </c:pt>
                <c:pt idx="21">
                  <c:v>1.79</c:v>
                </c:pt>
                <c:pt idx="22">
                  <c:v>1.77</c:v>
                </c:pt>
                <c:pt idx="23">
                  <c:v>1.6</c:v>
                </c:pt>
                <c:pt idx="24">
                  <c:v>1.72</c:v>
                </c:pt>
                <c:pt idx="25">
                  <c:v>1.77</c:v>
                </c:pt>
                <c:pt idx="26">
                  <c:v>1.97</c:v>
                </c:pt>
                <c:pt idx="27">
                  <c:v>2.02</c:v>
                </c:pt>
                <c:pt idx="28">
                  <c:v>2.0299999999999998</c:v>
                </c:pt>
                <c:pt idx="29">
                  <c:v>2.17</c:v>
                </c:pt>
                <c:pt idx="30">
                  <c:v>2.36</c:v>
                </c:pt>
                <c:pt idx="31">
                  <c:v>2.33</c:v>
                </c:pt>
                <c:pt idx="32">
                  <c:v>2.35</c:v>
                </c:pt>
                <c:pt idx="33">
                  <c:v>2.2799999999999998</c:v>
                </c:pt>
                <c:pt idx="34">
                  <c:v>2.31</c:v>
                </c:pt>
                <c:pt idx="35">
                  <c:v>2.33</c:v>
                </c:pt>
                <c:pt idx="36">
                  <c:v>2.21</c:v>
                </c:pt>
                <c:pt idx="37">
                  <c:v>2.2000000000000002</c:v>
                </c:pt>
                <c:pt idx="38">
                  <c:v>2.12</c:v>
                </c:pt>
                <c:pt idx="39">
                  <c:v>2.02</c:v>
                </c:pt>
                <c:pt idx="40">
                  <c:v>2.16</c:v>
                </c:pt>
                <c:pt idx="41">
                  <c:v>2.1800000000000002</c:v>
                </c:pt>
                <c:pt idx="42">
                  <c:v>2.0499999999999998</c:v>
                </c:pt>
                <c:pt idx="43">
                  <c:v>1.95</c:v>
                </c:pt>
                <c:pt idx="44">
                  <c:v>2.02</c:v>
                </c:pt>
                <c:pt idx="45">
                  <c:v>1.99</c:v>
                </c:pt>
                <c:pt idx="46">
                  <c:v>1.88</c:v>
                </c:pt>
                <c:pt idx="47">
                  <c:v>1.98</c:v>
                </c:pt>
                <c:pt idx="48">
                  <c:v>2.0299999999999998</c:v>
                </c:pt>
                <c:pt idx="49">
                  <c:v>1.95</c:v>
                </c:pt>
                <c:pt idx="50">
                  <c:v>1.96</c:v>
                </c:pt>
                <c:pt idx="51">
                  <c:v>1.98</c:v>
                </c:pt>
                <c:pt idx="52">
                  <c:v>2.02</c:v>
                </c:pt>
                <c:pt idx="53">
                  <c:v>1.97</c:v>
                </c:pt>
                <c:pt idx="54">
                  <c:v>1.84</c:v>
                </c:pt>
                <c:pt idx="55">
                  <c:v>1.8</c:v>
                </c:pt>
                <c:pt idx="56">
                  <c:v>1.88</c:v>
                </c:pt>
                <c:pt idx="57">
                  <c:v>1.82</c:v>
                </c:pt>
                <c:pt idx="58">
                  <c:v>1.76</c:v>
                </c:pt>
                <c:pt idx="59">
                  <c:v>1.76</c:v>
                </c:pt>
                <c:pt idx="60">
                  <c:v>1.7</c:v>
                </c:pt>
                <c:pt idx="61">
                  <c:v>1.56</c:v>
                </c:pt>
                <c:pt idx="62">
                  <c:v>1.46</c:v>
                </c:pt>
                <c:pt idx="63">
                  <c:v>1.41</c:v>
                </c:pt>
                <c:pt idx="64">
                  <c:v>1.42</c:v>
                </c:pt>
                <c:pt idx="65">
                  <c:v>1.53</c:v>
                </c:pt>
                <c:pt idx="66">
                  <c:v>1.78</c:v>
                </c:pt>
                <c:pt idx="67">
                  <c:v>1.88</c:v>
                </c:pt>
                <c:pt idx="68">
                  <c:v>1.98</c:v>
                </c:pt>
                <c:pt idx="69">
                  <c:v>2.08</c:v>
                </c:pt>
                <c:pt idx="70">
                  <c:v>2.14</c:v>
                </c:pt>
                <c:pt idx="71">
                  <c:v>2.19</c:v>
                </c:pt>
                <c:pt idx="72">
                  <c:v>2.0299999999999998</c:v>
                </c:pt>
                <c:pt idx="73">
                  <c:v>2</c:v>
                </c:pt>
                <c:pt idx="74">
                  <c:v>2.04</c:v>
                </c:pt>
                <c:pt idx="75">
                  <c:v>2.16</c:v>
                </c:pt>
                <c:pt idx="76">
                  <c:v>2.1800000000000002</c:v>
                </c:pt>
                <c:pt idx="77">
                  <c:v>2.16</c:v>
                </c:pt>
                <c:pt idx="78">
                  <c:v>2.11</c:v>
                </c:pt>
                <c:pt idx="79">
                  <c:v>2</c:v>
                </c:pt>
                <c:pt idx="80">
                  <c:v>2</c:v>
                </c:pt>
                <c:pt idx="81">
                  <c:v>2.02</c:v>
                </c:pt>
                <c:pt idx="82">
                  <c:v>2.08</c:v>
                </c:pt>
                <c:pt idx="83">
                  <c:v>1.95</c:v>
                </c:pt>
                <c:pt idx="84">
                  <c:v>1.84</c:v>
                </c:pt>
                <c:pt idx="85">
                  <c:v>1.8</c:v>
                </c:pt>
                <c:pt idx="86">
                  <c:v>1.87</c:v>
                </c:pt>
                <c:pt idx="87">
                  <c:v>1.82</c:v>
                </c:pt>
                <c:pt idx="88">
                  <c:v>1.84</c:v>
                </c:pt>
                <c:pt idx="89">
                  <c:v>1.83</c:v>
                </c:pt>
                <c:pt idx="90">
                  <c:v>1.77</c:v>
                </c:pt>
                <c:pt idx="91">
                  <c:v>1.76</c:v>
                </c:pt>
                <c:pt idx="92">
                  <c:v>1.85</c:v>
                </c:pt>
                <c:pt idx="93">
                  <c:v>1.71</c:v>
                </c:pt>
                <c:pt idx="94">
                  <c:v>1.67</c:v>
                </c:pt>
                <c:pt idx="95">
                  <c:v>1.66</c:v>
                </c:pt>
                <c:pt idx="96">
                  <c:v>1.65</c:v>
                </c:pt>
                <c:pt idx="97">
                  <c:v>1.73</c:v>
                </c:pt>
                <c:pt idx="98">
                  <c:v>1.66</c:v>
                </c:pt>
                <c:pt idx="99">
                  <c:v>1.64</c:v>
                </c:pt>
                <c:pt idx="100">
                  <c:v>1.77</c:v>
                </c:pt>
                <c:pt idx="101">
                  <c:v>1.66</c:v>
                </c:pt>
                <c:pt idx="102">
                  <c:v>1.62</c:v>
                </c:pt>
                <c:pt idx="103">
                  <c:v>1.62</c:v>
                </c:pt>
                <c:pt idx="104">
                  <c:v>1.69</c:v>
                </c:pt>
                <c:pt idx="105">
                  <c:v>1.77</c:v>
                </c:pt>
                <c:pt idx="106">
                  <c:v>1.74</c:v>
                </c:pt>
                <c:pt idx="107">
                  <c:v>1.7</c:v>
                </c:pt>
                <c:pt idx="108">
                  <c:v>1.7</c:v>
                </c:pt>
                <c:pt idx="109">
                  <c:v>1.68</c:v>
                </c:pt>
                <c:pt idx="110">
                  <c:v>1.56</c:v>
                </c:pt>
                <c:pt idx="111">
                  <c:v>1.62</c:v>
                </c:pt>
                <c:pt idx="112">
                  <c:v>1.65</c:v>
                </c:pt>
                <c:pt idx="113">
                  <c:v>1.68</c:v>
                </c:pt>
                <c:pt idx="114">
                  <c:v>1.73</c:v>
                </c:pt>
                <c:pt idx="115">
                  <c:v>1.79</c:v>
                </c:pt>
                <c:pt idx="116">
                  <c:v>1.87</c:v>
                </c:pt>
                <c:pt idx="117">
                  <c:v>1.86</c:v>
                </c:pt>
                <c:pt idx="118">
                  <c:v>1.82</c:v>
                </c:pt>
                <c:pt idx="119">
                  <c:v>1.74</c:v>
                </c:pt>
                <c:pt idx="120">
                  <c:v>1.63</c:v>
                </c:pt>
                <c:pt idx="121">
                  <c:v>1.63</c:v>
                </c:pt>
                <c:pt idx="122">
                  <c:v>1.64</c:v>
                </c:pt>
                <c:pt idx="123">
                  <c:v>1.66</c:v>
                </c:pt>
                <c:pt idx="124">
                  <c:v>1.66</c:v>
                </c:pt>
                <c:pt idx="125">
                  <c:v>1.66</c:v>
                </c:pt>
                <c:pt idx="126">
                  <c:v>1.58</c:v>
                </c:pt>
                <c:pt idx="127">
                  <c:v>1.64</c:v>
                </c:pt>
                <c:pt idx="128">
                  <c:v>1.76</c:v>
                </c:pt>
                <c:pt idx="129">
                  <c:v>1.69</c:v>
                </c:pt>
                <c:pt idx="130">
                  <c:v>1.68</c:v>
                </c:pt>
                <c:pt idx="131">
                  <c:v>1.8</c:v>
                </c:pt>
                <c:pt idx="132">
                  <c:v>1.88</c:v>
                </c:pt>
                <c:pt idx="133">
                  <c:v>1.93</c:v>
                </c:pt>
                <c:pt idx="134">
                  <c:v>1.91</c:v>
                </c:pt>
                <c:pt idx="135">
                  <c:v>1.96</c:v>
                </c:pt>
                <c:pt idx="136">
                  <c:v>1.99</c:v>
                </c:pt>
                <c:pt idx="137">
                  <c:v>1.88</c:v>
                </c:pt>
                <c:pt idx="138">
                  <c:v>1.83</c:v>
                </c:pt>
                <c:pt idx="139">
                  <c:v>1.67</c:v>
                </c:pt>
                <c:pt idx="140">
                  <c:v>1.67</c:v>
                </c:pt>
                <c:pt idx="141">
                  <c:v>1.7</c:v>
                </c:pt>
                <c:pt idx="142">
                  <c:v>1.71</c:v>
                </c:pt>
                <c:pt idx="143">
                  <c:v>1.76</c:v>
                </c:pt>
                <c:pt idx="144">
                  <c:v>1.88</c:v>
                </c:pt>
                <c:pt idx="145">
                  <c:v>1.96</c:v>
                </c:pt>
                <c:pt idx="146">
                  <c:v>1.92</c:v>
                </c:pt>
                <c:pt idx="147">
                  <c:v>2.0099999999999998</c:v>
                </c:pt>
                <c:pt idx="148">
                  <c:v>2.02</c:v>
                </c:pt>
                <c:pt idx="149">
                  <c:v>2.0499999999999998</c:v>
                </c:pt>
                <c:pt idx="150">
                  <c:v>2.09</c:v>
                </c:pt>
                <c:pt idx="151">
                  <c:v>2.06</c:v>
                </c:pt>
                <c:pt idx="152">
                  <c:v>2.12</c:v>
                </c:pt>
                <c:pt idx="153">
                  <c:v>2.16</c:v>
                </c:pt>
                <c:pt idx="154">
                  <c:v>2.13</c:v>
                </c:pt>
                <c:pt idx="155">
                  <c:v>2.11</c:v>
                </c:pt>
                <c:pt idx="156">
                  <c:v>2.0699999999999998</c:v>
                </c:pt>
                <c:pt idx="157">
                  <c:v>2.0299999999999998</c:v>
                </c:pt>
                <c:pt idx="158">
                  <c:v>2.0299999999999998</c:v>
                </c:pt>
                <c:pt idx="159">
                  <c:v>1.96</c:v>
                </c:pt>
                <c:pt idx="160">
                  <c:v>1.99</c:v>
                </c:pt>
                <c:pt idx="161">
                  <c:v>2.02</c:v>
                </c:pt>
                <c:pt idx="162">
                  <c:v>2.0499999999999998</c:v>
                </c:pt>
                <c:pt idx="163">
                  <c:v>2.1</c:v>
                </c:pt>
                <c:pt idx="164">
                  <c:v>2.0299999999999998</c:v>
                </c:pt>
                <c:pt idx="165">
                  <c:v>2.04</c:v>
                </c:pt>
                <c:pt idx="166">
                  <c:v>2.19</c:v>
                </c:pt>
                <c:pt idx="167">
                  <c:v>2.17</c:v>
                </c:pt>
                <c:pt idx="168">
                  <c:v>2.21</c:v>
                </c:pt>
                <c:pt idx="169">
                  <c:v>2.31</c:v>
                </c:pt>
                <c:pt idx="170">
                  <c:v>2.38</c:v>
                </c:pt>
                <c:pt idx="171">
                  <c:v>2.42</c:v>
                </c:pt>
                <c:pt idx="172">
                  <c:v>2.4</c:v>
                </c:pt>
                <c:pt idx="173">
                  <c:v>2.44</c:v>
                </c:pt>
                <c:pt idx="174">
                  <c:v>2.4500000000000002</c:v>
                </c:pt>
                <c:pt idx="175">
                  <c:v>2.44</c:v>
                </c:pt>
                <c:pt idx="176">
                  <c:v>2.44</c:v>
                </c:pt>
                <c:pt idx="177">
                  <c:v>2.44</c:v>
                </c:pt>
                <c:pt idx="178">
                  <c:v>2.44</c:v>
                </c:pt>
                <c:pt idx="179">
                  <c:v>2.4500000000000002</c:v>
                </c:pt>
                <c:pt idx="180">
                  <c:v>2.4900000000000002</c:v>
                </c:pt>
                <c:pt idx="181">
                  <c:v>2.6</c:v>
                </c:pt>
                <c:pt idx="182">
                  <c:v>2.63</c:v>
                </c:pt>
                <c:pt idx="183">
                  <c:v>2.58</c:v>
                </c:pt>
                <c:pt idx="184">
                  <c:v>2.5299999999999998</c:v>
                </c:pt>
                <c:pt idx="185">
                  <c:v>2.4900000000000002</c:v>
                </c:pt>
                <c:pt idx="186">
                  <c:v>2.46</c:v>
                </c:pt>
                <c:pt idx="187">
                  <c:v>2.36</c:v>
                </c:pt>
                <c:pt idx="188">
                  <c:v>2.29</c:v>
                </c:pt>
                <c:pt idx="189">
                  <c:v>2.2999999999999998</c:v>
                </c:pt>
                <c:pt idx="190">
                  <c:v>2.2400000000000002</c:v>
                </c:pt>
                <c:pt idx="191">
                  <c:v>2.27</c:v>
                </c:pt>
                <c:pt idx="192">
                  <c:v>2.33</c:v>
                </c:pt>
                <c:pt idx="193">
                  <c:v>2.36</c:v>
                </c:pt>
                <c:pt idx="194">
                  <c:v>2.34</c:v>
                </c:pt>
                <c:pt idx="195">
                  <c:v>2.2599999999999998</c:v>
                </c:pt>
                <c:pt idx="196">
                  <c:v>2.2999999999999998</c:v>
                </c:pt>
                <c:pt idx="197">
                  <c:v>2.4500000000000002</c:v>
                </c:pt>
                <c:pt idx="198">
                  <c:v>2.4700000000000002</c:v>
                </c:pt>
                <c:pt idx="199">
                  <c:v>2.4500000000000002</c:v>
                </c:pt>
                <c:pt idx="200">
                  <c:v>2.35</c:v>
                </c:pt>
                <c:pt idx="201">
                  <c:v>2.2999999999999998</c:v>
                </c:pt>
                <c:pt idx="202">
                  <c:v>2.3199999999999998</c:v>
                </c:pt>
                <c:pt idx="203">
                  <c:v>2.2999999999999998</c:v>
                </c:pt>
                <c:pt idx="204">
                  <c:v>2.19</c:v>
                </c:pt>
                <c:pt idx="205">
                  <c:v>2.14</c:v>
                </c:pt>
                <c:pt idx="206">
                  <c:v>2.21</c:v>
                </c:pt>
                <c:pt idx="207">
                  <c:v>2.3199999999999998</c:v>
                </c:pt>
                <c:pt idx="208">
                  <c:v>2.39</c:v>
                </c:pt>
                <c:pt idx="209">
                  <c:v>2.37</c:v>
                </c:pt>
                <c:pt idx="210">
                  <c:v>2.42</c:v>
                </c:pt>
                <c:pt idx="211">
                  <c:v>2.48</c:v>
                </c:pt>
                <c:pt idx="212">
                  <c:v>2.46</c:v>
                </c:pt>
                <c:pt idx="213">
                  <c:v>2.44</c:v>
                </c:pt>
                <c:pt idx="214">
                  <c:v>2.41</c:v>
                </c:pt>
                <c:pt idx="215">
                  <c:v>2.41</c:v>
                </c:pt>
                <c:pt idx="216">
                  <c:v>2.34</c:v>
                </c:pt>
                <c:pt idx="217">
                  <c:v>2.19</c:v>
                </c:pt>
                <c:pt idx="218">
                  <c:v>2.19</c:v>
                </c:pt>
                <c:pt idx="219">
                  <c:v>2.1800000000000002</c:v>
                </c:pt>
                <c:pt idx="220">
                  <c:v>2.17</c:v>
                </c:pt>
                <c:pt idx="221">
                  <c:v>2.1800000000000002</c:v>
                </c:pt>
                <c:pt idx="222">
                  <c:v>2.2400000000000002</c:v>
                </c:pt>
                <c:pt idx="223">
                  <c:v>2.2799999999999998</c:v>
                </c:pt>
                <c:pt idx="224">
                  <c:v>2.2799999999999998</c:v>
                </c:pt>
                <c:pt idx="225">
                  <c:v>2.2400000000000002</c:v>
                </c:pt>
                <c:pt idx="226">
                  <c:v>2.2200000000000002</c:v>
                </c:pt>
                <c:pt idx="227">
                  <c:v>2.2799999999999998</c:v>
                </c:pt>
                <c:pt idx="228">
                  <c:v>2.39</c:v>
                </c:pt>
                <c:pt idx="229">
                  <c:v>2.48</c:v>
                </c:pt>
                <c:pt idx="230">
                  <c:v>2.54</c:v>
                </c:pt>
                <c:pt idx="231">
                  <c:v>2.62</c:v>
                </c:pt>
                <c:pt idx="232">
                  <c:v>2.76</c:v>
                </c:pt>
                <c:pt idx="233">
                  <c:v>2.71</c:v>
                </c:pt>
                <c:pt idx="234">
                  <c:v>2.69</c:v>
                </c:pt>
                <c:pt idx="235">
                  <c:v>2.71</c:v>
                </c:pt>
                <c:pt idx="236">
                  <c:v>2.71</c:v>
                </c:pt>
                <c:pt idx="237">
                  <c:v>2.66</c:v>
                </c:pt>
                <c:pt idx="238">
                  <c:v>2.54</c:v>
                </c:pt>
                <c:pt idx="239">
                  <c:v>2.4500000000000002</c:v>
                </c:pt>
                <c:pt idx="240">
                  <c:v>2.5299999999999998</c:v>
                </c:pt>
                <c:pt idx="241">
                  <c:v>2.46</c:v>
                </c:pt>
                <c:pt idx="242">
                  <c:v>2.41</c:v>
                </c:pt>
                <c:pt idx="243">
                  <c:v>2.35</c:v>
                </c:pt>
                <c:pt idx="244">
                  <c:v>2.29</c:v>
                </c:pt>
                <c:pt idx="245">
                  <c:v>2.1800000000000002</c:v>
                </c:pt>
                <c:pt idx="246">
                  <c:v>2.25</c:v>
                </c:pt>
                <c:pt idx="247">
                  <c:v>2.31</c:v>
                </c:pt>
                <c:pt idx="248">
                  <c:v>2.2599999999999998</c:v>
                </c:pt>
                <c:pt idx="249">
                  <c:v>2.34</c:v>
                </c:pt>
                <c:pt idx="250">
                  <c:v>2.23</c:v>
                </c:pt>
                <c:pt idx="251">
                  <c:v>2.08</c:v>
                </c:pt>
                <c:pt idx="252">
                  <c:v>2.0299999999999998</c:v>
                </c:pt>
                <c:pt idx="253">
                  <c:v>1.9</c:v>
                </c:pt>
                <c:pt idx="254">
                  <c:v>1.84</c:v>
                </c:pt>
                <c:pt idx="255">
                  <c:v>1.66</c:v>
                </c:pt>
                <c:pt idx="256">
                  <c:v>1.6</c:v>
                </c:pt>
                <c:pt idx="257">
                  <c:v>1.69</c:v>
                </c:pt>
                <c:pt idx="258">
                  <c:v>1.83</c:v>
                </c:pt>
                <c:pt idx="259">
                  <c:v>1.79</c:v>
                </c:pt>
                <c:pt idx="260">
                  <c:v>1.87</c:v>
                </c:pt>
                <c:pt idx="261">
                  <c:v>1.62</c:v>
                </c:pt>
                <c:pt idx="262">
                  <c:v>1.59</c:v>
                </c:pt>
                <c:pt idx="263">
                  <c:v>1.47</c:v>
                </c:pt>
                <c:pt idx="264">
                  <c:v>1.34</c:v>
                </c:pt>
                <c:pt idx="265">
                  <c:v>1.36</c:v>
                </c:pt>
                <c:pt idx="266">
                  <c:v>1.38</c:v>
                </c:pt>
                <c:pt idx="267">
                  <c:v>1.43</c:v>
                </c:pt>
                <c:pt idx="268">
                  <c:v>1.5</c:v>
                </c:pt>
                <c:pt idx="269">
                  <c:v>1.35</c:v>
                </c:pt>
                <c:pt idx="270">
                  <c:v>1.0900000000000001</c:v>
                </c:pt>
                <c:pt idx="271">
                  <c:v>0.99</c:v>
                </c:pt>
                <c:pt idx="272">
                  <c:v>1.05</c:v>
                </c:pt>
                <c:pt idx="273">
                  <c:v>1.22</c:v>
                </c:pt>
                <c:pt idx="274">
                  <c:v>1.21</c:v>
                </c:pt>
                <c:pt idx="275">
                  <c:v>1.23</c:v>
                </c:pt>
                <c:pt idx="276">
                  <c:v>1.36</c:v>
                </c:pt>
                <c:pt idx="277">
                  <c:v>1.49</c:v>
                </c:pt>
                <c:pt idx="278">
                  <c:v>1.53</c:v>
                </c:pt>
                <c:pt idx="279">
                  <c:v>1.48</c:v>
                </c:pt>
                <c:pt idx="280">
                  <c:v>1.44</c:v>
                </c:pt>
                <c:pt idx="281">
                  <c:v>1.35</c:v>
                </c:pt>
                <c:pt idx="282">
                  <c:v>1.56</c:v>
                </c:pt>
                <c:pt idx="283">
                  <c:v>1.54</c:v>
                </c:pt>
                <c:pt idx="284">
                  <c:v>1.66</c:v>
                </c:pt>
                <c:pt idx="285">
                  <c:v>1.73</c:v>
                </c:pt>
                <c:pt idx="286">
                  <c:v>1.61</c:v>
                </c:pt>
                <c:pt idx="287">
                  <c:v>1.46</c:v>
                </c:pt>
                <c:pt idx="288">
                  <c:v>1.43</c:v>
                </c:pt>
                <c:pt idx="289">
                  <c:v>1.51</c:v>
                </c:pt>
                <c:pt idx="290">
                  <c:v>1.73</c:v>
                </c:pt>
                <c:pt idx="291">
                  <c:v>1.69</c:v>
                </c:pt>
                <c:pt idx="292">
                  <c:v>1.71</c:v>
                </c:pt>
                <c:pt idx="293">
                  <c:v>1.72</c:v>
                </c:pt>
                <c:pt idx="294">
                  <c:v>1.65</c:v>
                </c:pt>
                <c:pt idx="295">
                  <c:v>1.63</c:v>
                </c:pt>
                <c:pt idx="296">
                  <c:v>1.7</c:v>
                </c:pt>
                <c:pt idx="297">
                  <c:v>1.71</c:v>
                </c:pt>
                <c:pt idx="298">
                  <c:v>1.83</c:v>
                </c:pt>
                <c:pt idx="299">
                  <c:v>2.02</c:v>
                </c:pt>
                <c:pt idx="300">
                  <c:v>2.1800000000000002</c:v>
                </c:pt>
                <c:pt idx="301">
                  <c:v>2.6</c:v>
                </c:pt>
                <c:pt idx="302">
                  <c:v>2.99</c:v>
                </c:pt>
                <c:pt idx="303">
                  <c:v>2.73</c:v>
                </c:pt>
                <c:pt idx="304">
                  <c:v>3.07</c:v>
                </c:pt>
                <c:pt idx="305">
                  <c:v>2.88</c:v>
                </c:pt>
                <c:pt idx="306">
                  <c:v>2.86</c:v>
                </c:pt>
                <c:pt idx="307">
                  <c:v>2.99</c:v>
                </c:pt>
                <c:pt idx="308">
                  <c:v>2.8</c:v>
                </c:pt>
                <c:pt idx="309">
                  <c:v>2.2000000000000002</c:v>
                </c:pt>
                <c:pt idx="310">
                  <c:v>2.42</c:v>
                </c:pt>
                <c:pt idx="311">
                  <c:v>2.0699999999999998</c:v>
                </c:pt>
                <c:pt idx="312">
                  <c:v>2.04</c:v>
                </c:pt>
                <c:pt idx="313">
                  <c:v>2.12</c:v>
                </c:pt>
                <c:pt idx="314">
                  <c:v>2.06</c:v>
                </c:pt>
                <c:pt idx="315">
                  <c:v>1.77</c:v>
                </c:pt>
                <c:pt idx="316">
                  <c:v>1.93</c:v>
                </c:pt>
                <c:pt idx="317">
                  <c:v>1.81</c:v>
                </c:pt>
                <c:pt idx="318">
                  <c:v>1.78</c:v>
                </c:pt>
                <c:pt idx="319">
                  <c:v>1.65</c:v>
                </c:pt>
                <c:pt idx="320">
                  <c:v>1.64</c:v>
                </c:pt>
                <c:pt idx="321">
                  <c:v>1.92</c:v>
                </c:pt>
                <c:pt idx="322">
                  <c:v>2.02</c:v>
                </c:pt>
                <c:pt idx="323">
                  <c:v>2</c:v>
                </c:pt>
                <c:pt idx="324">
                  <c:v>1.56</c:v>
                </c:pt>
                <c:pt idx="325">
                  <c:v>1.38</c:v>
                </c:pt>
                <c:pt idx="326">
                  <c:v>1.43</c:v>
                </c:pt>
                <c:pt idx="327">
                  <c:v>1.58</c:v>
                </c:pt>
                <c:pt idx="328">
                  <c:v>1.58</c:v>
                </c:pt>
                <c:pt idx="329">
                  <c:v>1.61</c:v>
                </c:pt>
                <c:pt idx="330">
                  <c:v>1.62</c:v>
                </c:pt>
                <c:pt idx="331">
                  <c:v>1.76</c:v>
                </c:pt>
                <c:pt idx="332">
                  <c:v>1.68</c:v>
                </c:pt>
                <c:pt idx="333">
                  <c:v>1.65</c:v>
                </c:pt>
                <c:pt idx="334">
                  <c:v>1.77</c:v>
                </c:pt>
                <c:pt idx="335">
                  <c:v>1.78</c:v>
                </c:pt>
                <c:pt idx="336">
                  <c:v>1.91</c:v>
                </c:pt>
                <c:pt idx="337">
                  <c:v>1.92</c:v>
                </c:pt>
                <c:pt idx="338">
                  <c:v>1.87</c:v>
                </c:pt>
                <c:pt idx="339">
                  <c:v>1.83</c:v>
                </c:pt>
                <c:pt idx="340">
                  <c:v>1.87</c:v>
                </c:pt>
                <c:pt idx="341">
                  <c:v>1.84</c:v>
                </c:pt>
                <c:pt idx="342">
                  <c:v>1.76</c:v>
                </c:pt>
                <c:pt idx="343">
                  <c:v>1.81</c:v>
                </c:pt>
                <c:pt idx="344">
                  <c:v>1.84</c:v>
                </c:pt>
                <c:pt idx="345">
                  <c:v>1.82</c:v>
                </c:pt>
                <c:pt idx="346">
                  <c:v>1.71</c:v>
                </c:pt>
                <c:pt idx="347">
                  <c:v>1.72</c:v>
                </c:pt>
                <c:pt idx="348">
                  <c:v>1.72</c:v>
                </c:pt>
                <c:pt idx="349">
                  <c:v>1.63</c:v>
                </c:pt>
                <c:pt idx="350">
                  <c:v>1.64</c:v>
                </c:pt>
                <c:pt idx="351">
                  <c:v>1.64</c:v>
                </c:pt>
                <c:pt idx="352">
                  <c:v>1.55</c:v>
                </c:pt>
                <c:pt idx="353">
                  <c:v>1.51</c:v>
                </c:pt>
                <c:pt idx="354">
                  <c:v>1.48</c:v>
                </c:pt>
                <c:pt idx="355">
                  <c:v>1.44</c:v>
                </c:pt>
                <c:pt idx="356">
                  <c:v>1.49</c:v>
                </c:pt>
                <c:pt idx="357">
                  <c:v>1.42</c:v>
                </c:pt>
                <c:pt idx="358">
                  <c:v>1.31</c:v>
                </c:pt>
                <c:pt idx="359">
                  <c:v>1.21</c:v>
                </c:pt>
                <c:pt idx="360">
                  <c:v>1.18</c:v>
                </c:pt>
                <c:pt idx="361">
                  <c:v>1.21</c:v>
                </c:pt>
                <c:pt idx="362">
                  <c:v>1.36</c:v>
                </c:pt>
                <c:pt idx="363">
                  <c:v>1.33</c:v>
                </c:pt>
                <c:pt idx="364">
                  <c:v>1.45</c:v>
                </c:pt>
                <c:pt idx="365">
                  <c:v>1.47</c:v>
                </c:pt>
                <c:pt idx="366">
                  <c:v>1.45</c:v>
                </c:pt>
                <c:pt idx="367">
                  <c:v>1.4</c:v>
                </c:pt>
                <c:pt idx="368">
                  <c:v>1.32</c:v>
                </c:pt>
                <c:pt idx="369">
                  <c:v>1.33</c:v>
                </c:pt>
                <c:pt idx="370">
                  <c:v>1.29</c:v>
                </c:pt>
                <c:pt idx="371">
                  <c:v>1.42</c:v>
                </c:pt>
                <c:pt idx="372">
                  <c:v>1.47</c:v>
                </c:pt>
                <c:pt idx="373">
                  <c:v>1.51</c:v>
                </c:pt>
                <c:pt idx="374">
                  <c:v>1.46</c:v>
                </c:pt>
                <c:pt idx="375">
                  <c:v>1.48</c:v>
                </c:pt>
                <c:pt idx="376">
                  <c:v>1.45</c:v>
                </c:pt>
                <c:pt idx="377">
                  <c:v>1.57</c:v>
                </c:pt>
                <c:pt idx="378">
                  <c:v>1.64</c:v>
                </c:pt>
                <c:pt idx="379">
                  <c:v>1.61</c:v>
                </c:pt>
                <c:pt idx="380">
                  <c:v>1.5</c:v>
                </c:pt>
                <c:pt idx="381">
                  <c:v>1.46</c:v>
                </c:pt>
                <c:pt idx="382">
                  <c:v>1.37</c:v>
                </c:pt>
                <c:pt idx="383">
                  <c:v>1.3</c:v>
                </c:pt>
                <c:pt idx="384">
                  <c:v>1.29</c:v>
                </c:pt>
                <c:pt idx="385">
                  <c:v>1.31</c:v>
                </c:pt>
                <c:pt idx="386">
                  <c:v>1.33</c:v>
                </c:pt>
                <c:pt idx="387">
                  <c:v>1.32</c:v>
                </c:pt>
                <c:pt idx="388">
                  <c:v>1.29</c:v>
                </c:pt>
                <c:pt idx="389">
                  <c:v>1.28</c:v>
                </c:pt>
                <c:pt idx="390">
                  <c:v>1.21</c:v>
                </c:pt>
                <c:pt idx="391">
                  <c:v>1.19</c:v>
                </c:pt>
                <c:pt idx="392">
                  <c:v>1.27</c:v>
                </c:pt>
                <c:pt idx="393">
                  <c:v>1.25</c:v>
                </c:pt>
                <c:pt idx="394">
                  <c:v>1.24</c:v>
                </c:pt>
                <c:pt idx="395">
                  <c:v>1.21</c:v>
                </c:pt>
                <c:pt idx="396">
                  <c:v>1.0900000000000001</c:v>
                </c:pt>
                <c:pt idx="397">
                  <c:v>1</c:v>
                </c:pt>
                <c:pt idx="398">
                  <c:v>1.01</c:v>
                </c:pt>
                <c:pt idx="399">
                  <c:v>1.01</c:v>
                </c:pt>
                <c:pt idx="400">
                  <c:v>1.02</c:v>
                </c:pt>
                <c:pt idx="401">
                  <c:v>1.02</c:v>
                </c:pt>
                <c:pt idx="402">
                  <c:v>0.97</c:v>
                </c:pt>
                <c:pt idx="403">
                  <c:v>0.81</c:v>
                </c:pt>
                <c:pt idx="404">
                  <c:v>0.74</c:v>
                </c:pt>
                <c:pt idx="405">
                  <c:v>0.56999999999999995</c:v>
                </c:pt>
                <c:pt idx="406">
                  <c:v>0.46</c:v>
                </c:pt>
                <c:pt idx="407">
                  <c:v>0.48</c:v>
                </c:pt>
                <c:pt idx="408">
                  <c:v>0.53</c:v>
                </c:pt>
                <c:pt idx="409">
                  <c:v>0.48</c:v>
                </c:pt>
                <c:pt idx="410">
                  <c:v>0.57999999999999996</c:v>
                </c:pt>
                <c:pt idx="411">
                  <c:v>0.84</c:v>
                </c:pt>
                <c:pt idx="412">
                  <c:v>0.74</c:v>
                </c:pt>
                <c:pt idx="413">
                  <c:v>0.8</c:v>
                </c:pt>
                <c:pt idx="414">
                  <c:v>1.01</c:v>
                </c:pt>
                <c:pt idx="415">
                  <c:v>1.1599999999999999</c:v>
                </c:pt>
                <c:pt idx="416">
                  <c:v>1.06</c:v>
                </c:pt>
                <c:pt idx="417">
                  <c:v>1.07</c:v>
                </c:pt>
                <c:pt idx="418">
                  <c:v>1.03</c:v>
                </c:pt>
                <c:pt idx="419">
                  <c:v>0.98</c:v>
                </c:pt>
                <c:pt idx="420">
                  <c:v>1.1000000000000001</c:v>
                </c:pt>
                <c:pt idx="421">
                  <c:v>1.1399999999999999</c:v>
                </c:pt>
                <c:pt idx="422">
                  <c:v>1.18</c:v>
                </c:pt>
                <c:pt idx="423">
                  <c:v>1.36</c:v>
                </c:pt>
                <c:pt idx="424">
                  <c:v>1.32</c:v>
                </c:pt>
                <c:pt idx="425">
                  <c:v>1.07</c:v>
                </c:pt>
                <c:pt idx="426">
                  <c:v>1.03</c:v>
                </c:pt>
                <c:pt idx="427">
                  <c:v>0.97</c:v>
                </c:pt>
                <c:pt idx="428">
                  <c:v>0.88</c:v>
                </c:pt>
                <c:pt idx="429">
                  <c:v>0.96</c:v>
                </c:pt>
                <c:pt idx="430">
                  <c:v>0.99</c:v>
                </c:pt>
                <c:pt idx="431">
                  <c:v>0.96</c:v>
                </c:pt>
                <c:pt idx="432">
                  <c:v>0.89</c:v>
                </c:pt>
                <c:pt idx="433">
                  <c:v>0.8</c:v>
                </c:pt>
                <c:pt idx="434">
                  <c:v>0.78</c:v>
                </c:pt>
                <c:pt idx="435">
                  <c:v>0.72</c:v>
                </c:pt>
                <c:pt idx="436">
                  <c:v>0.75</c:v>
                </c:pt>
                <c:pt idx="437">
                  <c:v>0.84</c:v>
                </c:pt>
                <c:pt idx="438">
                  <c:v>0.8</c:v>
                </c:pt>
                <c:pt idx="439">
                  <c:v>0.77</c:v>
                </c:pt>
                <c:pt idx="440">
                  <c:v>0.77</c:v>
                </c:pt>
                <c:pt idx="441">
                  <c:v>0.77</c:v>
                </c:pt>
                <c:pt idx="442">
                  <c:v>0.75</c:v>
                </c:pt>
                <c:pt idx="443">
                  <c:v>0.73</c:v>
                </c:pt>
                <c:pt idx="444">
                  <c:v>0.74</c:v>
                </c:pt>
                <c:pt idx="445">
                  <c:v>0.62</c:v>
                </c:pt>
                <c:pt idx="446">
                  <c:v>0.61</c:v>
                </c:pt>
                <c:pt idx="447">
                  <c:v>0.52</c:v>
                </c:pt>
                <c:pt idx="448">
                  <c:v>0.31</c:v>
                </c:pt>
                <c:pt idx="449">
                  <c:v>0.02</c:v>
                </c:pt>
                <c:pt idx="450">
                  <c:v>0.05</c:v>
                </c:pt>
                <c:pt idx="451">
                  <c:v>0.14000000000000001</c:v>
                </c:pt>
                <c:pt idx="452">
                  <c:v>0.12</c:v>
                </c:pt>
                <c:pt idx="453">
                  <c:v>0.03</c:v>
                </c:pt>
                <c:pt idx="454">
                  <c:v>0.09</c:v>
                </c:pt>
                <c:pt idx="455">
                  <c:v>0.05</c:v>
                </c:pt>
                <c:pt idx="456">
                  <c:v>0.15</c:v>
                </c:pt>
                <c:pt idx="457">
                  <c:v>0.11</c:v>
                </c:pt>
                <c:pt idx="458">
                  <c:v>0.26</c:v>
                </c:pt>
                <c:pt idx="459">
                  <c:v>0.23</c:v>
                </c:pt>
                <c:pt idx="460">
                  <c:v>0.19</c:v>
                </c:pt>
                <c:pt idx="461">
                  <c:v>-0.02</c:v>
                </c:pt>
                <c:pt idx="462">
                  <c:v>-0.05</c:v>
                </c:pt>
                <c:pt idx="463">
                  <c:v>0.04</c:v>
                </c:pt>
                <c:pt idx="464">
                  <c:v>0.04</c:v>
                </c:pt>
                <c:pt idx="465">
                  <c:v>0.02</c:v>
                </c:pt>
                <c:pt idx="466">
                  <c:v>0.01</c:v>
                </c:pt>
                <c:pt idx="467">
                  <c:v>-0.03</c:v>
                </c:pt>
                <c:pt idx="468">
                  <c:v>-0.08</c:v>
                </c:pt>
                <c:pt idx="469">
                  <c:v>-0.05</c:v>
                </c:pt>
                <c:pt idx="470">
                  <c:v>-0.08</c:v>
                </c:pt>
                <c:pt idx="471">
                  <c:v>-0.11</c:v>
                </c:pt>
                <c:pt idx="472">
                  <c:v>-0.08</c:v>
                </c:pt>
                <c:pt idx="473">
                  <c:v>-0.09</c:v>
                </c:pt>
                <c:pt idx="474">
                  <c:v>-0.26</c:v>
                </c:pt>
                <c:pt idx="475">
                  <c:v>-0.22</c:v>
                </c:pt>
                <c:pt idx="476">
                  <c:v>-0.24</c:v>
                </c:pt>
                <c:pt idx="477">
                  <c:v>-0.27</c:v>
                </c:pt>
                <c:pt idx="478">
                  <c:v>-0.28000000000000003</c:v>
                </c:pt>
                <c:pt idx="479">
                  <c:v>-0.22</c:v>
                </c:pt>
                <c:pt idx="480">
                  <c:v>-0.14000000000000001</c:v>
                </c:pt>
                <c:pt idx="481">
                  <c:v>-7.0000000000000007E-2</c:v>
                </c:pt>
                <c:pt idx="482">
                  <c:v>-0.11</c:v>
                </c:pt>
                <c:pt idx="483">
                  <c:v>-0.1</c:v>
                </c:pt>
                <c:pt idx="484">
                  <c:v>-0.23</c:v>
                </c:pt>
                <c:pt idx="485">
                  <c:v>-0.25</c:v>
                </c:pt>
                <c:pt idx="486">
                  <c:v>-0.27</c:v>
                </c:pt>
                <c:pt idx="487">
                  <c:v>-0.28999999999999998</c:v>
                </c:pt>
                <c:pt idx="488">
                  <c:v>-0.27</c:v>
                </c:pt>
                <c:pt idx="489">
                  <c:v>-0.35</c:v>
                </c:pt>
                <c:pt idx="490">
                  <c:v>-0.39</c:v>
                </c:pt>
                <c:pt idx="491">
                  <c:v>-0.48</c:v>
                </c:pt>
                <c:pt idx="492">
                  <c:v>-0.52</c:v>
                </c:pt>
                <c:pt idx="493">
                  <c:v>-0.51</c:v>
                </c:pt>
                <c:pt idx="494">
                  <c:v>-0.49</c:v>
                </c:pt>
                <c:pt idx="495">
                  <c:v>-0.46</c:v>
                </c:pt>
                <c:pt idx="496">
                  <c:v>-0.51</c:v>
                </c:pt>
                <c:pt idx="497">
                  <c:v>-0.57999999999999996</c:v>
                </c:pt>
                <c:pt idx="498">
                  <c:v>-0.62</c:v>
                </c:pt>
                <c:pt idx="499">
                  <c:v>-0.66</c:v>
                </c:pt>
                <c:pt idx="500">
                  <c:v>-0.67</c:v>
                </c:pt>
                <c:pt idx="501">
                  <c:v>-0.62</c:v>
                </c:pt>
                <c:pt idx="502">
                  <c:v>-0.48</c:v>
                </c:pt>
                <c:pt idx="503">
                  <c:v>-0.53</c:v>
                </c:pt>
                <c:pt idx="504">
                  <c:v>-0.65</c:v>
                </c:pt>
                <c:pt idx="505">
                  <c:v>-0.67</c:v>
                </c:pt>
                <c:pt idx="506">
                  <c:v>-0.69</c:v>
                </c:pt>
                <c:pt idx="507">
                  <c:v>-0.73</c:v>
                </c:pt>
                <c:pt idx="508">
                  <c:v>-0.76</c:v>
                </c:pt>
                <c:pt idx="509">
                  <c:v>-0.82</c:v>
                </c:pt>
                <c:pt idx="510">
                  <c:v>-0.79</c:v>
                </c:pt>
                <c:pt idx="511">
                  <c:v>-0.7</c:v>
                </c:pt>
                <c:pt idx="512">
                  <c:v>-0.68</c:v>
                </c:pt>
                <c:pt idx="513">
                  <c:v>-0.75</c:v>
                </c:pt>
                <c:pt idx="514">
                  <c:v>-0.79</c:v>
                </c:pt>
                <c:pt idx="515">
                  <c:v>-0.82</c:v>
                </c:pt>
                <c:pt idx="516">
                  <c:v>-0.74</c:v>
                </c:pt>
                <c:pt idx="517">
                  <c:v>-0.76</c:v>
                </c:pt>
                <c:pt idx="518">
                  <c:v>-0.84</c:v>
                </c:pt>
                <c:pt idx="519">
                  <c:v>-0.79</c:v>
                </c:pt>
                <c:pt idx="520">
                  <c:v>-0.69</c:v>
                </c:pt>
                <c:pt idx="521">
                  <c:v>-0.72</c:v>
                </c:pt>
                <c:pt idx="522">
                  <c:v>-0.6</c:v>
                </c:pt>
                <c:pt idx="523">
                  <c:v>-0.62</c:v>
                </c:pt>
                <c:pt idx="524">
                  <c:v>-0.65</c:v>
                </c:pt>
                <c:pt idx="525">
                  <c:v>-0.63</c:v>
                </c:pt>
                <c:pt idx="526">
                  <c:v>-0.55000000000000004</c:v>
                </c:pt>
                <c:pt idx="527">
                  <c:v>-0.56999999999999995</c:v>
                </c:pt>
                <c:pt idx="528">
                  <c:v>-0.56000000000000005</c:v>
                </c:pt>
                <c:pt idx="529">
                  <c:v>-0.54</c:v>
                </c:pt>
                <c:pt idx="530">
                  <c:v>-0.63</c:v>
                </c:pt>
                <c:pt idx="531">
                  <c:v>-0.59</c:v>
                </c:pt>
                <c:pt idx="532">
                  <c:v>-0.52</c:v>
                </c:pt>
                <c:pt idx="533">
                  <c:v>-0.59</c:v>
                </c:pt>
                <c:pt idx="534">
                  <c:v>-0.62</c:v>
                </c:pt>
                <c:pt idx="535">
                  <c:v>-0.67</c:v>
                </c:pt>
                <c:pt idx="536">
                  <c:v>-0.66</c:v>
                </c:pt>
                <c:pt idx="537">
                  <c:v>-0.62</c:v>
                </c:pt>
                <c:pt idx="538">
                  <c:v>-0.65</c:v>
                </c:pt>
                <c:pt idx="539">
                  <c:v>-0.62</c:v>
                </c:pt>
                <c:pt idx="540">
                  <c:v>-0.49</c:v>
                </c:pt>
                <c:pt idx="541">
                  <c:v>-0.37</c:v>
                </c:pt>
                <c:pt idx="542">
                  <c:v>-0.28000000000000003</c:v>
                </c:pt>
                <c:pt idx="543">
                  <c:v>-0.09</c:v>
                </c:pt>
                <c:pt idx="544">
                  <c:v>-0.04</c:v>
                </c:pt>
                <c:pt idx="545">
                  <c:v>0.14000000000000001</c:v>
                </c:pt>
                <c:pt idx="546">
                  <c:v>0.33</c:v>
                </c:pt>
                <c:pt idx="547">
                  <c:v>0.57999999999999996</c:v>
                </c:pt>
                <c:pt idx="548">
                  <c:v>0.52</c:v>
                </c:pt>
                <c:pt idx="549">
                  <c:v>0.57999999999999996</c:v>
                </c:pt>
                <c:pt idx="550">
                  <c:v>0.39</c:v>
                </c:pt>
                <c:pt idx="551">
                  <c:v>0.38</c:v>
                </c:pt>
                <c:pt idx="552">
                  <c:v>0.44</c:v>
                </c:pt>
                <c:pt idx="553">
                  <c:v>0.37</c:v>
                </c:pt>
                <c:pt idx="554">
                  <c:v>0.53</c:v>
                </c:pt>
                <c:pt idx="555">
                  <c:v>0.73</c:v>
                </c:pt>
                <c:pt idx="556">
                  <c:v>0.63</c:v>
                </c:pt>
                <c:pt idx="557">
                  <c:v>0.85</c:v>
                </c:pt>
                <c:pt idx="558">
                  <c:v>0.82</c:v>
                </c:pt>
                <c:pt idx="559">
                  <c:v>0.6</c:v>
                </c:pt>
                <c:pt idx="560">
                  <c:v>0.46</c:v>
                </c:pt>
                <c:pt idx="561">
                  <c:v>0.45</c:v>
                </c:pt>
                <c:pt idx="562">
                  <c:v>0.48</c:v>
                </c:pt>
                <c:pt idx="563">
                  <c:v>0.48</c:v>
                </c:pt>
                <c:pt idx="564">
                  <c:v>0.37</c:v>
                </c:pt>
                <c:pt idx="565">
                  <c:v>0.39</c:v>
                </c:pt>
                <c:pt idx="566">
                  <c:v>0.52</c:v>
                </c:pt>
                <c:pt idx="567">
                  <c:v>0.56000000000000005</c:v>
                </c:pt>
                <c:pt idx="568">
                  <c:v>0.56000000000000005</c:v>
                </c:pt>
                <c:pt idx="569">
                  <c:v>0.56999999999999995</c:v>
                </c:pt>
                <c:pt idx="570">
                  <c:v>0.71</c:v>
                </c:pt>
                <c:pt idx="571">
                  <c:v>0.72</c:v>
                </c:pt>
                <c:pt idx="572">
                  <c:v>0.72</c:v>
                </c:pt>
                <c:pt idx="573">
                  <c:v>0.79</c:v>
                </c:pt>
                <c:pt idx="574">
                  <c:v>0.76</c:v>
                </c:pt>
                <c:pt idx="575">
                  <c:v>0.68</c:v>
                </c:pt>
                <c:pt idx="576">
                  <c:v>0.6</c:v>
                </c:pt>
                <c:pt idx="577">
                  <c:v>0.62</c:v>
                </c:pt>
                <c:pt idx="578">
                  <c:v>0.57999999999999996</c:v>
                </c:pt>
                <c:pt idx="579">
                  <c:v>0.53</c:v>
                </c:pt>
                <c:pt idx="580">
                  <c:v>0.56000000000000005</c:v>
                </c:pt>
                <c:pt idx="581">
                  <c:v>0.6</c:v>
                </c:pt>
                <c:pt idx="582">
                  <c:v>0.53</c:v>
                </c:pt>
                <c:pt idx="583">
                  <c:v>0.52</c:v>
                </c:pt>
                <c:pt idx="584">
                  <c:v>0.53</c:v>
                </c:pt>
                <c:pt idx="585">
                  <c:v>0.57999999999999996</c:v>
                </c:pt>
                <c:pt idx="586">
                  <c:v>0.59</c:v>
                </c:pt>
                <c:pt idx="587">
                  <c:v>0.64</c:v>
                </c:pt>
                <c:pt idx="588">
                  <c:v>0.55000000000000004</c:v>
                </c:pt>
                <c:pt idx="589">
                  <c:v>0.51</c:v>
                </c:pt>
                <c:pt idx="590">
                  <c:v>0.5</c:v>
                </c:pt>
                <c:pt idx="591">
                  <c:v>0.48</c:v>
                </c:pt>
                <c:pt idx="592">
                  <c:v>0.44</c:v>
                </c:pt>
                <c:pt idx="593">
                  <c:v>0.39</c:v>
                </c:pt>
                <c:pt idx="594">
                  <c:v>0.35</c:v>
                </c:pt>
                <c:pt idx="595">
                  <c:v>0.25</c:v>
                </c:pt>
                <c:pt idx="596">
                  <c:v>0.4</c:v>
                </c:pt>
                <c:pt idx="597">
                  <c:v>0.41</c:v>
                </c:pt>
                <c:pt idx="598">
                  <c:v>0.39</c:v>
                </c:pt>
                <c:pt idx="599">
                  <c:v>0.3</c:v>
                </c:pt>
                <c:pt idx="600">
                  <c:v>0.34</c:v>
                </c:pt>
                <c:pt idx="601">
                  <c:v>0.28999999999999998</c:v>
                </c:pt>
                <c:pt idx="602">
                  <c:v>0.28000000000000003</c:v>
                </c:pt>
                <c:pt idx="603">
                  <c:v>0.24</c:v>
                </c:pt>
                <c:pt idx="604">
                  <c:v>0.25</c:v>
                </c:pt>
                <c:pt idx="605">
                  <c:v>0.23</c:v>
                </c:pt>
                <c:pt idx="606">
                  <c:v>0.19</c:v>
                </c:pt>
                <c:pt idx="607">
                  <c:v>0.24</c:v>
                </c:pt>
                <c:pt idx="608">
                  <c:v>0.23</c:v>
                </c:pt>
                <c:pt idx="609">
                  <c:v>0.28000000000000003</c:v>
                </c:pt>
                <c:pt idx="610">
                  <c:v>0.42</c:v>
                </c:pt>
                <c:pt idx="611">
                  <c:v>0.54</c:v>
                </c:pt>
                <c:pt idx="612">
                  <c:v>0.54</c:v>
                </c:pt>
                <c:pt idx="613">
                  <c:v>0.51</c:v>
                </c:pt>
                <c:pt idx="614">
                  <c:v>0.41</c:v>
                </c:pt>
                <c:pt idx="615">
                  <c:v>0.28999999999999998</c:v>
                </c:pt>
                <c:pt idx="616">
                  <c:v>0.35</c:v>
                </c:pt>
                <c:pt idx="617">
                  <c:v>0.41</c:v>
                </c:pt>
                <c:pt idx="618">
                  <c:v>0.42</c:v>
                </c:pt>
                <c:pt idx="619">
                  <c:v>0.45</c:v>
                </c:pt>
                <c:pt idx="620">
                  <c:v>0.49</c:v>
                </c:pt>
                <c:pt idx="621">
                  <c:v>0.42</c:v>
                </c:pt>
                <c:pt idx="622">
                  <c:v>0.5</c:v>
                </c:pt>
                <c:pt idx="623">
                  <c:v>0.49</c:v>
                </c:pt>
                <c:pt idx="624">
                  <c:v>0.49</c:v>
                </c:pt>
                <c:pt idx="625">
                  <c:v>0.55000000000000004</c:v>
                </c:pt>
                <c:pt idx="626">
                  <c:v>0.51</c:v>
                </c:pt>
                <c:pt idx="627">
                  <c:v>0.39</c:v>
                </c:pt>
                <c:pt idx="628">
                  <c:v>0.28999999999999998</c:v>
                </c:pt>
                <c:pt idx="629">
                  <c:v>0.25</c:v>
                </c:pt>
                <c:pt idx="630">
                  <c:v>0.14000000000000001</c:v>
                </c:pt>
                <c:pt idx="631">
                  <c:v>0.12</c:v>
                </c:pt>
                <c:pt idx="632">
                  <c:v>0.31</c:v>
                </c:pt>
                <c:pt idx="633">
                  <c:v>0.39</c:v>
                </c:pt>
                <c:pt idx="634">
                  <c:v>0.25</c:v>
                </c:pt>
                <c:pt idx="635">
                  <c:v>0.28999999999999998</c:v>
                </c:pt>
                <c:pt idx="636">
                  <c:v>0.41</c:v>
                </c:pt>
                <c:pt idx="637">
                  <c:v>0.28999999999999998</c:v>
                </c:pt>
                <c:pt idx="638">
                  <c:v>0.16</c:v>
                </c:pt>
                <c:pt idx="639">
                  <c:v>0.12</c:v>
                </c:pt>
                <c:pt idx="640">
                  <c:v>0.09</c:v>
                </c:pt>
                <c:pt idx="641">
                  <c:v>7.0000000000000007E-2</c:v>
                </c:pt>
                <c:pt idx="642">
                  <c:v>0.06</c:v>
                </c:pt>
                <c:pt idx="643">
                  <c:v>0.11</c:v>
                </c:pt>
                <c:pt idx="644">
                  <c:v>0.28000000000000003</c:v>
                </c:pt>
                <c:pt idx="645">
                  <c:v>0.38</c:v>
                </c:pt>
                <c:pt idx="646">
                  <c:v>0.37</c:v>
                </c:pt>
                <c:pt idx="647">
                  <c:v>0.33</c:v>
                </c:pt>
                <c:pt idx="648">
                  <c:v>0.49</c:v>
                </c:pt>
                <c:pt idx="649">
                  <c:v>0.56999999999999995</c:v>
                </c:pt>
                <c:pt idx="650">
                  <c:v>0.45</c:v>
                </c:pt>
                <c:pt idx="651">
                  <c:v>0.5</c:v>
                </c:pt>
                <c:pt idx="652">
                  <c:v>0.49</c:v>
                </c:pt>
                <c:pt idx="653">
                  <c:v>0.45</c:v>
                </c:pt>
                <c:pt idx="654">
                  <c:v>0.54</c:v>
                </c:pt>
                <c:pt idx="655">
                  <c:v>0.52</c:v>
                </c:pt>
                <c:pt idx="656">
                  <c:v>0.5</c:v>
                </c:pt>
                <c:pt idx="657">
                  <c:v>0.53</c:v>
                </c:pt>
                <c:pt idx="658">
                  <c:v>0.54</c:v>
                </c:pt>
                <c:pt idx="659">
                  <c:v>0.56000000000000005</c:v>
                </c:pt>
                <c:pt idx="660">
                  <c:v>0.59</c:v>
                </c:pt>
                <c:pt idx="661">
                  <c:v>0.62</c:v>
                </c:pt>
                <c:pt idx="662">
                  <c:v>0.64</c:v>
                </c:pt>
                <c:pt idx="663">
                  <c:v>0.66</c:v>
                </c:pt>
                <c:pt idx="664">
                  <c:v>0.66</c:v>
                </c:pt>
                <c:pt idx="665">
                  <c:v>0.62</c:v>
                </c:pt>
                <c:pt idx="666">
                  <c:v>0.55000000000000004</c:v>
                </c:pt>
                <c:pt idx="667">
                  <c:v>0.54</c:v>
                </c:pt>
                <c:pt idx="668">
                  <c:v>0.59</c:v>
                </c:pt>
                <c:pt idx="669">
                  <c:v>0.62</c:v>
                </c:pt>
                <c:pt idx="670">
                  <c:v>0.69</c:v>
                </c:pt>
                <c:pt idx="671">
                  <c:v>0.77</c:v>
                </c:pt>
                <c:pt idx="672">
                  <c:v>0.71</c:v>
                </c:pt>
                <c:pt idx="673">
                  <c:v>0.63</c:v>
                </c:pt>
                <c:pt idx="674">
                  <c:v>0.64</c:v>
                </c:pt>
                <c:pt idx="675">
                  <c:v>0.69</c:v>
                </c:pt>
                <c:pt idx="676">
                  <c:v>0.78</c:v>
                </c:pt>
                <c:pt idx="677">
                  <c:v>0.76</c:v>
                </c:pt>
                <c:pt idx="678">
                  <c:v>0.76</c:v>
                </c:pt>
                <c:pt idx="679">
                  <c:v>0.67</c:v>
                </c:pt>
                <c:pt idx="680">
                  <c:v>0.68</c:v>
                </c:pt>
                <c:pt idx="681">
                  <c:v>0.71</c:v>
                </c:pt>
                <c:pt idx="682">
                  <c:v>0.61</c:v>
                </c:pt>
                <c:pt idx="683">
                  <c:v>0.52</c:v>
                </c:pt>
                <c:pt idx="684">
                  <c:v>0.5</c:v>
                </c:pt>
                <c:pt idx="685">
                  <c:v>0.52</c:v>
                </c:pt>
                <c:pt idx="686">
                  <c:v>0.39</c:v>
                </c:pt>
                <c:pt idx="687">
                  <c:v>0.33</c:v>
                </c:pt>
                <c:pt idx="688">
                  <c:v>0.42</c:v>
                </c:pt>
                <c:pt idx="689">
                  <c:v>0.38</c:v>
                </c:pt>
                <c:pt idx="690">
                  <c:v>0.31</c:v>
                </c:pt>
                <c:pt idx="691">
                  <c:v>0.21</c:v>
                </c:pt>
                <c:pt idx="692">
                  <c:v>0.14000000000000001</c:v>
                </c:pt>
                <c:pt idx="693">
                  <c:v>0.21</c:v>
                </c:pt>
                <c:pt idx="694">
                  <c:v>0.22</c:v>
                </c:pt>
                <c:pt idx="695">
                  <c:v>0.19</c:v>
                </c:pt>
                <c:pt idx="696">
                  <c:v>0.17</c:v>
                </c:pt>
                <c:pt idx="697">
                  <c:v>0.15</c:v>
                </c:pt>
                <c:pt idx="698">
                  <c:v>0.23</c:v>
                </c:pt>
                <c:pt idx="699">
                  <c:v>0.28000000000000003</c:v>
                </c:pt>
                <c:pt idx="700">
                  <c:v>0.27</c:v>
                </c:pt>
                <c:pt idx="701">
                  <c:v>0.14000000000000001</c:v>
                </c:pt>
                <c:pt idx="702">
                  <c:v>0.16</c:v>
                </c:pt>
                <c:pt idx="703">
                  <c:v>0.23</c:v>
                </c:pt>
                <c:pt idx="704">
                  <c:v>0.09</c:v>
                </c:pt>
                <c:pt idx="705">
                  <c:v>-0.04</c:v>
                </c:pt>
                <c:pt idx="706">
                  <c:v>0.06</c:v>
                </c:pt>
                <c:pt idx="707">
                  <c:v>0.09</c:v>
                </c:pt>
                <c:pt idx="708">
                  <c:v>0.03</c:v>
                </c:pt>
                <c:pt idx="709">
                  <c:v>0.08</c:v>
                </c:pt>
                <c:pt idx="710">
                  <c:v>7.0000000000000007E-2</c:v>
                </c:pt>
                <c:pt idx="711">
                  <c:v>0.1</c:v>
                </c:pt>
                <c:pt idx="712">
                  <c:v>0.09</c:v>
                </c:pt>
                <c:pt idx="713">
                  <c:v>0.12</c:v>
                </c:pt>
                <c:pt idx="714">
                  <c:v>0.09</c:v>
                </c:pt>
                <c:pt idx="715">
                  <c:v>0.21</c:v>
                </c:pt>
                <c:pt idx="716">
                  <c:v>0.14000000000000001</c:v>
                </c:pt>
                <c:pt idx="717">
                  <c:v>0.02</c:v>
                </c:pt>
                <c:pt idx="718">
                  <c:v>0.08</c:v>
                </c:pt>
                <c:pt idx="719">
                  <c:v>0.13</c:v>
                </c:pt>
                <c:pt idx="720">
                  <c:v>0.08</c:v>
                </c:pt>
                <c:pt idx="721">
                  <c:v>0.1</c:v>
                </c:pt>
                <c:pt idx="722">
                  <c:v>0.12</c:v>
                </c:pt>
                <c:pt idx="723">
                  <c:v>0.2</c:v>
                </c:pt>
                <c:pt idx="724">
                  <c:v>0.41</c:v>
                </c:pt>
                <c:pt idx="725">
                  <c:v>0.44</c:v>
                </c:pt>
                <c:pt idx="726">
                  <c:v>0.46</c:v>
                </c:pt>
                <c:pt idx="727">
                  <c:v>0.45</c:v>
                </c:pt>
                <c:pt idx="728">
                  <c:v>0.62</c:v>
                </c:pt>
                <c:pt idx="729">
                  <c:v>0.63</c:v>
                </c:pt>
                <c:pt idx="730">
                  <c:v>0.55000000000000004</c:v>
                </c:pt>
                <c:pt idx="731">
                  <c:v>0.46</c:v>
                </c:pt>
                <c:pt idx="732">
                  <c:v>0.41</c:v>
                </c:pt>
                <c:pt idx="733">
                  <c:v>0.41</c:v>
                </c:pt>
                <c:pt idx="734">
                  <c:v>0.42</c:v>
                </c:pt>
                <c:pt idx="735">
                  <c:v>0.42</c:v>
                </c:pt>
                <c:pt idx="736">
                  <c:v>0.4</c:v>
                </c:pt>
                <c:pt idx="737">
                  <c:v>0.44</c:v>
                </c:pt>
                <c:pt idx="738">
                  <c:v>0.36</c:v>
                </c:pt>
                <c:pt idx="739">
                  <c:v>0.41</c:v>
                </c:pt>
                <c:pt idx="740">
                  <c:v>0.54</c:v>
                </c:pt>
                <c:pt idx="741">
                  <c:v>0.54</c:v>
                </c:pt>
                <c:pt idx="742">
                  <c:v>0.45</c:v>
                </c:pt>
                <c:pt idx="743">
                  <c:v>0.43</c:v>
                </c:pt>
                <c:pt idx="744">
                  <c:v>0.4</c:v>
                </c:pt>
                <c:pt idx="745">
                  <c:v>0.39</c:v>
                </c:pt>
                <c:pt idx="746">
                  <c:v>0.37</c:v>
                </c:pt>
                <c:pt idx="747">
                  <c:v>0.41</c:v>
                </c:pt>
                <c:pt idx="748">
                  <c:v>0.46</c:v>
                </c:pt>
                <c:pt idx="749">
                  <c:v>0.53</c:v>
                </c:pt>
                <c:pt idx="750">
                  <c:v>0.46</c:v>
                </c:pt>
                <c:pt idx="751">
                  <c:v>0.45</c:v>
                </c:pt>
                <c:pt idx="752">
                  <c:v>0.39</c:v>
                </c:pt>
                <c:pt idx="753">
                  <c:v>0.4</c:v>
                </c:pt>
                <c:pt idx="754">
                  <c:v>0.47</c:v>
                </c:pt>
                <c:pt idx="755">
                  <c:v>0.49</c:v>
                </c:pt>
                <c:pt idx="756">
                  <c:v>0.51</c:v>
                </c:pt>
                <c:pt idx="757">
                  <c:v>0.61</c:v>
                </c:pt>
                <c:pt idx="758">
                  <c:v>0.6</c:v>
                </c:pt>
                <c:pt idx="759">
                  <c:v>0.51</c:v>
                </c:pt>
                <c:pt idx="760">
                  <c:v>0.49</c:v>
                </c:pt>
                <c:pt idx="761">
                  <c:v>0.47</c:v>
                </c:pt>
                <c:pt idx="762">
                  <c:v>0.43</c:v>
                </c:pt>
                <c:pt idx="763">
                  <c:v>0.45</c:v>
                </c:pt>
                <c:pt idx="764">
                  <c:v>0.43</c:v>
                </c:pt>
                <c:pt idx="765">
                  <c:v>0.38</c:v>
                </c:pt>
                <c:pt idx="766">
                  <c:v>0.28000000000000003</c:v>
                </c:pt>
                <c:pt idx="767">
                  <c:v>0.34</c:v>
                </c:pt>
                <c:pt idx="768">
                  <c:v>0.4</c:v>
                </c:pt>
                <c:pt idx="769">
                  <c:v>0.43</c:v>
                </c:pt>
                <c:pt idx="770">
                  <c:v>0.49</c:v>
                </c:pt>
                <c:pt idx="771">
                  <c:v>0.45</c:v>
                </c:pt>
                <c:pt idx="772">
                  <c:v>0.49</c:v>
                </c:pt>
                <c:pt idx="773">
                  <c:v>0.55000000000000004</c:v>
                </c:pt>
                <c:pt idx="774">
                  <c:v>0.49</c:v>
                </c:pt>
                <c:pt idx="775">
                  <c:v>0.47</c:v>
                </c:pt>
                <c:pt idx="776">
                  <c:v>0.51</c:v>
                </c:pt>
                <c:pt idx="777">
                  <c:v>0.51</c:v>
                </c:pt>
                <c:pt idx="778">
                  <c:v>0.52</c:v>
                </c:pt>
                <c:pt idx="779">
                  <c:v>0.49</c:v>
                </c:pt>
                <c:pt idx="780">
                  <c:v>0.49</c:v>
                </c:pt>
                <c:pt idx="781">
                  <c:v>0.54</c:v>
                </c:pt>
                <c:pt idx="782">
                  <c:v>0.48</c:v>
                </c:pt>
                <c:pt idx="783">
                  <c:v>0.46</c:v>
                </c:pt>
                <c:pt idx="784">
                  <c:v>0.52</c:v>
                </c:pt>
                <c:pt idx="785">
                  <c:v>0.55000000000000004</c:v>
                </c:pt>
                <c:pt idx="786">
                  <c:v>0.57999999999999996</c:v>
                </c:pt>
                <c:pt idx="787">
                  <c:v>0.64</c:v>
                </c:pt>
                <c:pt idx="788">
                  <c:v>0.73</c:v>
                </c:pt>
                <c:pt idx="789">
                  <c:v>0.79</c:v>
                </c:pt>
                <c:pt idx="790">
                  <c:v>0.79</c:v>
                </c:pt>
                <c:pt idx="791">
                  <c:v>0.74</c:v>
                </c:pt>
                <c:pt idx="792">
                  <c:v>0.76</c:v>
                </c:pt>
                <c:pt idx="793">
                  <c:v>0.75</c:v>
                </c:pt>
                <c:pt idx="794">
                  <c:v>0.78</c:v>
                </c:pt>
                <c:pt idx="795">
                  <c:v>0.72</c:v>
                </c:pt>
                <c:pt idx="796">
                  <c:v>0.71</c:v>
                </c:pt>
                <c:pt idx="797">
                  <c:v>0.7</c:v>
                </c:pt>
                <c:pt idx="798">
                  <c:v>0.73</c:v>
                </c:pt>
                <c:pt idx="799">
                  <c:v>0.82</c:v>
                </c:pt>
                <c:pt idx="800">
                  <c:v>0.79</c:v>
                </c:pt>
                <c:pt idx="801">
                  <c:v>0.81</c:v>
                </c:pt>
                <c:pt idx="802">
                  <c:v>0.91</c:v>
                </c:pt>
                <c:pt idx="803">
                  <c:v>0.88</c:v>
                </c:pt>
                <c:pt idx="804">
                  <c:v>0.77</c:v>
                </c:pt>
                <c:pt idx="805">
                  <c:v>0.81</c:v>
                </c:pt>
                <c:pt idx="806">
                  <c:v>0.83</c:v>
                </c:pt>
                <c:pt idx="807">
                  <c:v>0.79</c:v>
                </c:pt>
                <c:pt idx="808">
                  <c:v>0.75</c:v>
                </c:pt>
                <c:pt idx="809">
                  <c:v>0.71</c:v>
                </c:pt>
                <c:pt idx="810">
                  <c:v>0.74</c:v>
                </c:pt>
                <c:pt idx="811">
                  <c:v>0.77</c:v>
                </c:pt>
                <c:pt idx="812">
                  <c:v>0.84</c:v>
                </c:pt>
                <c:pt idx="813">
                  <c:v>0.85</c:v>
                </c:pt>
                <c:pt idx="814">
                  <c:v>0.83</c:v>
                </c:pt>
                <c:pt idx="815">
                  <c:v>0.79</c:v>
                </c:pt>
                <c:pt idx="816">
                  <c:v>0.74</c:v>
                </c:pt>
                <c:pt idx="817">
                  <c:v>0.76</c:v>
                </c:pt>
                <c:pt idx="818">
                  <c:v>0.81</c:v>
                </c:pt>
                <c:pt idx="819">
                  <c:v>0.86</c:v>
                </c:pt>
                <c:pt idx="820">
                  <c:v>0.92</c:v>
                </c:pt>
                <c:pt idx="821">
                  <c:v>0.92</c:v>
                </c:pt>
                <c:pt idx="822">
                  <c:v>0.99</c:v>
                </c:pt>
                <c:pt idx="823">
                  <c:v>1.04</c:v>
                </c:pt>
                <c:pt idx="824">
                  <c:v>1.06</c:v>
                </c:pt>
                <c:pt idx="825">
                  <c:v>1.06</c:v>
                </c:pt>
                <c:pt idx="826">
                  <c:v>1.0900000000000001</c:v>
                </c:pt>
                <c:pt idx="827">
                  <c:v>1.1499999999999999</c:v>
                </c:pt>
                <c:pt idx="828">
                  <c:v>1.1000000000000001</c:v>
                </c:pt>
                <c:pt idx="829">
                  <c:v>1.0900000000000001</c:v>
                </c:pt>
                <c:pt idx="830">
                  <c:v>1.0900000000000001</c:v>
                </c:pt>
                <c:pt idx="831">
                  <c:v>0.98</c:v>
                </c:pt>
                <c:pt idx="832">
                  <c:v>1.06</c:v>
                </c:pt>
                <c:pt idx="833">
                  <c:v>1.02</c:v>
                </c:pt>
                <c:pt idx="834">
                  <c:v>1.01</c:v>
                </c:pt>
                <c:pt idx="835">
                  <c:v>0.93</c:v>
                </c:pt>
                <c:pt idx="836">
                  <c:v>0.91</c:v>
                </c:pt>
                <c:pt idx="837">
                  <c:v>0.93</c:v>
                </c:pt>
                <c:pt idx="838">
                  <c:v>0.96</c:v>
                </c:pt>
                <c:pt idx="839">
                  <c:v>0.87</c:v>
                </c:pt>
                <c:pt idx="840">
                  <c:v>0.83</c:v>
                </c:pt>
                <c:pt idx="841">
                  <c:v>0.83</c:v>
                </c:pt>
                <c:pt idx="842">
                  <c:v>0.77</c:v>
                </c:pt>
                <c:pt idx="843">
                  <c:v>0.76</c:v>
                </c:pt>
                <c:pt idx="844">
                  <c:v>0.76</c:v>
                </c:pt>
                <c:pt idx="845">
                  <c:v>0.69</c:v>
                </c:pt>
                <c:pt idx="846">
                  <c:v>0.6</c:v>
                </c:pt>
                <c:pt idx="847">
                  <c:v>0.55000000000000004</c:v>
                </c:pt>
                <c:pt idx="848">
                  <c:v>0.6</c:v>
                </c:pt>
                <c:pt idx="849">
                  <c:v>0.59</c:v>
                </c:pt>
                <c:pt idx="850">
                  <c:v>0.63</c:v>
                </c:pt>
                <c:pt idx="851">
                  <c:v>0.59</c:v>
                </c:pt>
                <c:pt idx="852">
                  <c:v>0.6</c:v>
                </c:pt>
                <c:pt idx="853">
                  <c:v>0.6</c:v>
                </c:pt>
                <c:pt idx="854">
                  <c:v>0.56000000000000005</c:v>
                </c:pt>
                <c:pt idx="855">
                  <c:v>0.59</c:v>
                </c:pt>
                <c:pt idx="856">
                  <c:v>0.48</c:v>
                </c:pt>
                <c:pt idx="857">
                  <c:v>0.37</c:v>
                </c:pt>
                <c:pt idx="858">
                  <c:v>0.43</c:v>
                </c:pt>
                <c:pt idx="859">
                  <c:v>0.37</c:v>
                </c:pt>
                <c:pt idx="860">
                  <c:v>0.33</c:v>
                </c:pt>
                <c:pt idx="861">
                  <c:v>0.33</c:v>
                </c:pt>
                <c:pt idx="862">
                  <c:v>0.35</c:v>
                </c:pt>
                <c:pt idx="863">
                  <c:v>0.28999999999999998</c:v>
                </c:pt>
                <c:pt idx="864">
                  <c:v>0.27</c:v>
                </c:pt>
                <c:pt idx="865">
                  <c:v>0.25</c:v>
                </c:pt>
                <c:pt idx="866">
                  <c:v>0.1</c:v>
                </c:pt>
                <c:pt idx="867">
                  <c:v>0.02</c:v>
                </c:pt>
                <c:pt idx="868">
                  <c:v>0.03</c:v>
                </c:pt>
                <c:pt idx="869">
                  <c:v>-0.06</c:v>
                </c:pt>
                <c:pt idx="870">
                  <c:v>-0.01</c:v>
                </c:pt>
                <c:pt idx="871">
                  <c:v>0.14000000000000001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CA0-48D1-8959-B6FE5C5AF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68752"/>
        <c:axId val="196266456"/>
      </c:lineChart>
      <c:dateAx>
        <c:axId val="1962687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96266456"/>
        <c:crosses val="autoZero"/>
        <c:auto val="1"/>
        <c:lblOffset val="100"/>
        <c:baseTimeUnit val="days"/>
        <c:majorUnit val="2"/>
        <c:majorTimeUnit val="years"/>
      </c:dateAx>
      <c:valAx>
        <c:axId val="19626645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9626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EE88C-98B9-4D4B-993F-B6051757C3F3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B699-1826-4B38-89E2-946FAA8EA7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05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8B699-1826-4B38-89E2-946FAA8EA7E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61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8B699-1826-4B38-89E2-946FAA8EA7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1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8B699-1826-4B38-89E2-946FAA8EA7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52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8B699-1826-4B38-89E2-946FAA8EA7E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25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1.63%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8B699-1826-4B38-89E2-946FAA8EA7E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33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89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7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7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7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2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2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0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97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16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76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46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CC7E-2A02-4C12-B102-953FE44BC547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1545-E340-4E8B-B094-4B42FDE14F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71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53FD508-EB9A-4BD7-9D74-F7BC39940B9B}"/>
              </a:ext>
            </a:extLst>
          </p:cNvPr>
          <p:cNvSpPr txBox="1"/>
          <p:nvPr/>
        </p:nvSpPr>
        <p:spPr>
          <a:xfrm>
            <a:off x="424208" y="4218283"/>
            <a:ext cx="855011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Author: Marvin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Goodfriend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Presenter: Shen Wang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Professor: Philip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Dybvig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9/19/2019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1A333A-2882-4A2F-BC4E-E02B2F6729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208" y="2111858"/>
            <a:ext cx="8267307" cy="1446550"/>
          </a:xfrm>
          <a:prstGeom prst="rect">
            <a:avLst/>
          </a:prstGeom>
          <a:solidFill>
            <a:srgbClr val="005FCA"/>
          </a:solidFill>
          <a:ln w="12700" algn="ctr">
            <a:noFill/>
            <a:miter lim="800000"/>
            <a:headEnd type="none" w="lg" len="lg"/>
            <a:tailEnd type="none" w="lg" len="lg"/>
          </a:ln>
        </p:spPr>
        <p:txBody>
          <a:bodyPr wrap="square" lIns="457200" tIns="228600" bIns="22860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200" dirty="0">
                <a:solidFill>
                  <a:srgbClr val="FFFFFF"/>
                </a:solidFill>
              </a:rPr>
              <a:t>The Case for Unencumbering Interest Rates at the Zero Bound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DCAFCFE-3461-4DE6-AD24-CAEBAEB750CA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731C774-0D9E-4B49-A0EF-B17AEB472E9C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9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39" y="6560361"/>
            <a:ext cx="373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9</a:t>
            </a:r>
            <a:endParaRPr lang="zh-CN" altLang="en-US" sz="11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B</a:t>
            </a:r>
            <a:endParaRPr lang="zh-CN" altLang="en-US" sz="1600" b="1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51A7B68-15E0-4092-9707-32EE7EE02DF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858" y="87890"/>
            <a:ext cx="8663835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Reasons:  Precipitous Decline in Long-term Market Interest Rates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9F95458-1EA3-4441-B77C-87111B80D37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41" y="6588788"/>
            <a:ext cx="2621441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b="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</a:t>
            </a:r>
            <a:r>
              <a:rPr lang="en-US" altLang="zh-CN" sz="1200" b="0" kern="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St.Louis</a:t>
            </a:r>
            <a:r>
              <a:rPr lang="en-US" altLang="zh-CN" sz="1200" b="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FED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24083A7-79FF-45CC-ADB5-A263C49578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4987" y="1107881"/>
            <a:ext cx="4155236" cy="611103"/>
          </a:xfrm>
          <a:prstGeom prst="rect">
            <a:avLst/>
          </a:prstGeom>
          <a:solidFill>
            <a:srgbClr val="005FCA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ctr" anchorCtr="1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chemeClr val="tx2"/>
              </a:buClr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The long-term market interest rates is and will continue declining.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3DF44B3-6065-4A8B-8F97-F4C03C4B7B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3779" y="960370"/>
            <a:ext cx="4155236" cy="970953"/>
          </a:xfrm>
          <a:prstGeom prst="rect">
            <a:avLst/>
          </a:prstGeom>
          <a:solidFill>
            <a:srgbClr val="005FCA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ctr" anchorCtr="1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chemeClr val="tx2"/>
              </a:buClr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The low long term nominal interest rates leave little leeway for the usual cyclical decline of short rates below long rates in the recovery from recession.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A67FB9-174B-4590-BC83-6F81B25C68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774"/>
          <a:stretch/>
        </p:blipFill>
        <p:spPr>
          <a:xfrm>
            <a:off x="238947" y="3392997"/>
            <a:ext cx="8640068" cy="3014705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B5758245-2EA9-4964-BCF5-A16589BAD2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946" y="2661814"/>
            <a:ext cx="8640061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FED pushed the federal funds rate more than 2.5% below the 10-year nominal Treasury bond rate in 8 of 9 recessions after 1960.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A03F7B6-A17A-41C6-AA93-6FE794B865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342605" y="1718984"/>
            <a:ext cx="0" cy="861582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77BB5DC-C788-4A72-B7B6-5CF725697410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6801396" y="1931323"/>
            <a:ext cx="1" cy="649243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99AA325A-6933-4BDC-ACDE-C974B0A4D6F4}"/>
              </a:ext>
            </a:extLst>
          </p:cNvPr>
          <p:cNvSpPr/>
          <p:nvPr/>
        </p:nvSpPr>
        <p:spPr>
          <a:xfrm>
            <a:off x="150041" y="887951"/>
            <a:ext cx="8843917" cy="5617417"/>
          </a:xfrm>
          <a:prstGeom prst="rect">
            <a:avLst/>
          </a:prstGeom>
          <a:noFill/>
          <a:ln w="19050">
            <a:solidFill>
              <a:srgbClr val="005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77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39" y="6560361"/>
            <a:ext cx="391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10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1445" y="121006"/>
            <a:ext cx="7288216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Reasons: An Evolution of Monetary Policy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</a:t>
            </a:r>
            <a:endParaRPr lang="zh-CN" altLang="en-US" sz="1600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DD44B1D-C135-43CF-A3FF-BD6C2823D4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225" y="809396"/>
            <a:ext cx="1613587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Gold Standard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768CA8C-419E-49DF-848D-F37C3C2F47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370" y="1332291"/>
            <a:ext cx="4243666" cy="39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Money/goods = (money/gold)(gold/goods)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Money/gold </a:t>
            </a:r>
            <a:r>
              <a:rPr lang="en-US" altLang="zh-CN" dirty="0">
                <a:ea typeface="宋体" panose="02010600030101010101" pitchFamily="2" charset="-122"/>
              </a:rPr>
              <a:t>is fixed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Satisfy a minimum required gold reserve ratio against aggregate money supply</a:t>
            </a:r>
          </a:p>
          <a:p>
            <a:pPr algn="l" eaLnBrk="1" hangingPunct="1"/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A rise (fall) in the </a:t>
            </a:r>
            <a:r>
              <a:rPr lang="en-US" altLang="zh-CN" b="1" dirty="0">
                <a:solidFill>
                  <a:srgbClr val="005FCA"/>
                </a:solidFill>
                <a:ea typeface="宋体" panose="02010600030101010101" pitchFamily="2" charset="-122"/>
              </a:rPr>
              <a:t>gold/goods </a:t>
            </a:r>
            <a:r>
              <a:rPr lang="en-US" altLang="zh-CN" b="1" dirty="0">
                <a:ea typeface="宋体" panose="02010600030101010101" pitchFamily="2" charset="-122"/>
              </a:rPr>
              <a:t>would cause inflation (deflation)</a:t>
            </a:r>
            <a:endParaRPr lang="en-US" altLang="zh-CN" dirty="0"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Countries with gold inflow must buy gold and raise gold reserve ratio to prevent inflationary money supply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Raised the world demand for gold, depressed </a:t>
            </a: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gold/goods</a:t>
            </a:r>
            <a:r>
              <a:rPr lang="en-US" altLang="zh-CN" dirty="0">
                <a:ea typeface="宋体" panose="02010600030101010101" pitchFamily="2" charset="-122"/>
              </a:rPr>
              <a:t>, and created deflation pressure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algn="l" eaLnBrk="1" hangingPunct="1"/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The gold standard was finally abandoned completely in the early 1970s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Fluctuations in the </a:t>
            </a: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gold/goods </a:t>
            </a:r>
            <a:r>
              <a:rPr lang="en-US" altLang="zh-CN" dirty="0">
                <a:ea typeface="宋体" panose="02010600030101010101" pitchFamily="2" charset="-122"/>
              </a:rPr>
              <a:t>could be reflected in the </a:t>
            </a: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money/gold </a:t>
            </a:r>
            <a:r>
              <a:rPr lang="en-US" altLang="zh-CN" dirty="0">
                <a:ea typeface="宋体" panose="02010600030101010101" pitchFamily="2" charset="-122"/>
              </a:rPr>
              <a:t>without destabilizing the general price level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ACA782F3-21A9-482B-A44D-0EC8DCD37E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1935" y="1332291"/>
            <a:ext cx="4113213" cy="373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A goods/B good = [(B money/B good)/(A money/A good)](A money/B money)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A money/B money </a:t>
            </a:r>
            <a:r>
              <a:rPr lang="en-US" altLang="zh-CN" dirty="0">
                <a:ea typeface="宋体" panose="02010600030101010101" pitchFamily="2" charset="-122"/>
              </a:rPr>
              <a:t>is fixed</a:t>
            </a:r>
          </a:p>
          <a:p>
            <a:pPr algn="l" eaLnBrk="1" hangingPunct="1"/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The impossible trinity encumbers monetary policy by tying the </a:t>
            </a:r>
            <a:r>
              <a:rPr lang="en-US" altLang="zh-CN" b="1" dirty="0">
                <a:solidFill>
                  <a:srgbClr val="005FCA"/>
                </a:solidFill>
                <a:ea typeface="宋体" panose="02010600030101010101" pitchFamily="2" charset="-122"/>
              </a:rPr>
              <a:t>money/good </a:t>
            </a:r>
            <a:r>
              <a:rPr lang="en-US" altLang="zh-CN" b="1" dirty="0">
                <a:ea typeface="宋体" panose="02010600030101010101" pitchFamily="2" charset="-122"/>
              </a:rPr>
              <a:t>directly to the international terms of trade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An improvement in Country A’s terms of trade, i.e., a fall in the </a:t>
            </a: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A goods/B good</a:t>
            </a:r>
            <a:r>
              <a:rPr lang="en-US" altLang="zh-CN" dirty="0">
                <a:ea typeface="宋体" panose="02010600030101010101" pitchFamily="2" charset="-122"/>
              </a:rPr>
              <a:t>, forces inflation in Country A or deflation in Country B</a:t>
            </a:r>
          </a:p>
          <a:p>
            <a:pPr marL="114300" lvl="1" indent="0" eaLnBrk="1" hangingPunct="1">
              <a:buClr>
                <a:schemeClr val="tx2"/>
              </a:buClr>
            </a:pP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Fixed exchange rates have been abandoned since the 1970s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Floating exchange rates could reflect fluctuations in the international terms of trade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Central banks could pursue interest rate policies independently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A5CF408-62A7-41BA-B118-98A90E4E59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1565" y="809395"/>
            <a:ext cx="3178353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Fixed Foreign Exchange Rate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B771B20-E735-4C7B-ACFC-29D4BCD7DBD3}"/>
              </a:ext>
            </a:extLst>
          </p:cNvPr>
          <p:cNvCxnSpPr>
            <a:cxnSpLocks/>
          </p:cNvCxnSpPr>
          <p:nvPr/>
        </p:nvCxnSpPr>
        <p:spPr>
          <a:xfrm>
            <a:off x="4560734" y="1021205"/>
            <a:ext cx="0" cy="39844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C88D9F2D-7FC5-46A0-BE43-294DA93959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3220" y="5385815"/>
            <a:ext cx="6717559" cy="1085725"/>
          </a:xfrm>
          <a:prstGeom prst="rect">
            <a:avLst/>
          </a:prstGeom>
          <a:solidFill>
            <a:srgbClr val="005FCA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ctr" anchorCtr="1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</a:rPr>
              <a:t>Similarly, the zero bound encumbers monetary policy to control independently the price and employment level.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</a:rPr>
              <a:t>By removing zero bound, movements in the intertemporal terms of trade can be reflected fully in policy interest rate.</a:t>
            </a:r>
          </a:p>
        </p:txBody>
      </p:sp>
    </p:spTree>
    <p:extLst>
      <p:ext uri="{BB962C8B-B14F-4D97-AF65-F5344CB8AC3E}">
        <p14:creationId xmlns:p14="http://schemas.microsoft.com/office/powerpoint/2010/main" val="324048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400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11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3378" y="168892"/>
            <a:ext cx="7966252" cy="3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Reasons: To Prevent Fiscal Policy and Balance Sheet Stimulus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D</a:t>
            </a:r>
            <a:endParaRPr lang="zh-CN" altLang="en-US" sz="16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75E0BCB-2458-4AB3-96F0-635EB905F98B}"/>
              </a:ext>
            </a:extLst>
          </p:cNvPr>
          <p:cNvSpPr/>
          <p:nvPr/>
        </p:nvSpPr>
        <p:spPr>
          <a:xfrm>
            <a:off x="963378" y="2096828"/>
            <a:ext cx="736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Expansive central bank balance sheet stimulus is increasingly ineffective</a:t>
            </a:r>
          </a:p>
          <a:p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Interest rate policy will prevent central banks to exert stimulus via fiscal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Far more flexible, less intrusive of markets, interest rate policy is far superior as a general-purpose stabilization policy, free of credit and interest rate risk for central bank.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39" y="6560361"/>
            <a:ext cx="372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12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858" y="102692"/>
            <a:ext cx="8446416" cy="4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 Methods to Unencumber Interest Rate Policy at the Zero Bound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</a:t>
            </a:r>
            <a:endParaRPr lang="zh-CN" altLang="en-US" sz="16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32E94C-64AE-43B5-9AE9-E316999CEEFB}"/>
              </a:ext>
            </a:extLst>
          </p:cNvPr>
          <p:cNvSpPr/>
          <p:nvPr/>
        </p:nvSpPr>
        <p:spPr>
          <a:xfrm>
            <a:off x="843501" y="1013222"/>
            <a:ext cx="7518072" cy="2185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bank creates excessive reserves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Central bank charges negative interest rate (storage fee) for banks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Banks are forced to lend reserve to each other, dragging down interbank interest rate below zero and retail deposits rate around zero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09FD456-48CB-4293-86DC-C818377B3A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3129" y="1067627"/>
            <a:ext cx="4035368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Now: central bank to banks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746C23E-43FD-49EF-9740-8B28E1524E4D}"/>
              </a:ext>
            </a:extLst>
          </p:cNvPr>
          <p:cNvSpPr/>
          <p:nvPr/>
        </p:nvSpPr>
        <p:spPr>
          <a:xfrm>
            <a:off x="843500" y="3434680"/>
            <a:ext cx="7518073" cy="28315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Abolish Paper Currency</a:t>
            </a:r>
          </a:p>
          <a:p>
            <a:pPr marL="457200"/>
            <a:r>
              <a:rPr lang="en-US" altLang="zh-CN" sz="1400" dirty="0">
                <a:solidFill>
                  <a:srgbClr val="005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prevent a widespread destructive disintermediation of financial markets</a:t>
            </a:r>
            <a:endParaRPr lang="en-US" altLang="zh-CN" sz="1600" dirty="0">
              <a:solidFill>
                <a:srgbClr val="005F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Introduce a Flexible Market-Determined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Deposit Price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of Paper Currency</a:t>
            </a:r>
          </a:p>
          <a:p>
            <a:pPr marL="457200"/>
            <a:r>
              <a:rPr lang="en-US" altLang="zh-CN" sz="1400" dirty="0">
                <a:solidFill>
                  <a:srgbClr val="005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let fluctuations in the deposit demand for paper currency be reflected in the deposit price of paper currency so as not to destabilize the general price level.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Provide Electronic Currency (to Pay or Charge Interest) at Par with Deposits</a:t>
            </a:r>
          </a:p>
          <a:p>
            <a:pPr marL="457200"/>
            <a:r>
              <a:rPr lang="en-US" altLang="zh-CN" sz="1400" dirty="0">
                <a:solidFill>
                  <a:srgbClr val="005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bank could easily pay or charge interest on electronic currency</a:t>
            </a:r>
            <a:endParaRPr lang="zh-CN" altLang="en-US" sz="1400" dirty="0">
              <a:solidFill>
                <a:srgbClr val="005F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E27D37C4-1E0A-41DE-B9C5-FAF85A0493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3129" y="3478968"/>
            <a:ext cx="3271798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Future: spread to all the people</a:t>
            </a:r>
          </a:p>
        </p:txBody>
      </p:sp>
    </p:spTree>
    <p:extLst>
      <p:ext uri="{BB962C8B-B14F-4D97-AF65-F5344CB8AC3E}">
        <p14:creationId xmlns:p14="http://schemas.microsoft.com/office/powerpoint/2010/main" val="314296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21958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39" y="6560361"/>
            <a:ext cx="372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13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2931" y="83930"/>
            <a:ext cx="8446416" cy="4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Personal View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5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</a:t>
            </a:r>
            <a:endParaRPr lang="zh-CN" altLang="en-US" sz="16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03DBCDE-83D4-424A-9803-B92B9AE5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47" y="2020019"/>
            <a:ext cx="410292" cy="41029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29E1C4D-6781-49AA-932D-465582802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76709" y="3697318"/>
            <a:ext cx="403390" cy="403390"/>
          </a:xfrm>
          <a:prstGeom prst="rect">
            <a:avLst/>
          </a:prstGeom>
        </p:spPr>
      </p:pic>
      <p:graphicFrame>
        <p:nvGraphicFramePr>
          <p:cNvPr id="32" name="表格 9">
            <a:extLst>
              <a:ext uri="{FF2B5EF4-FFF2-40B4-BE49-F238E27FC236}">
                <a16:creationId xmlns:a16="http://schemas.microsoft.com/office/drawing/2014/main" id="{32E06F59-3B65-437A-ABD0-B2FB07B8F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54670"/>
              </p:ext>
            </p:extLst>
          </p:nvPr>
        </p:nvGraphicFramePr>
        <p:xfrm>
          <a:off x="70701" y="4836956"/>
          <a:ext cx="9002598" cy="145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00">
                  <a:extLst>
                    <a:ext uri="{9D8B030D-6E8A-4147-A177-3AD203B41FA5}">
                      <a16:colId xmlns:a16="http://schemas.microsoft.com/office/drawing/2014/main" val="4217805850"/>
                    </a:ext>
                  </a:extLst>
                </a:gridCol>
                <a:gridCol w="3466963">
                  <a:extLst>
                    <a:ext uri="{9D8B030D-6E8A-4147-A177-3AD203B41FA5}">
                      <a16:colId xmlns:a16="http://schemas.microsoft.com/office/drawing/2014/main" val="3785060972"/>
                    </a:ext>
                  </a:extLst>
                </a:gridCol>
                <a:gridCol w="593889">
                  <a:extLst>
                    <a:ext uri="{9D8B030D-6E8A-4147-A177-3AD203B41FA5}">
                      <a16:colId xmlns:a16="http://schemas.microsoft.com/office/drawing/2014/main" val="608538598"/>
                    </a:ext>
                  </a:extLst>
                </a:gridCol>
                <a:gridCol w="3638746">
                  <a:extLst>
                    <a:ext uri="{9D8B030D-6E8A-4147-A177-3AD203B41FA5}">
                      <a16:colId xmlns:a16="http://schemas.microsoft.com/office/drawing/2014/main" val="1768210148"/>
                    </a:ext>
                  </a:extLst>
                </a:gridCol>
              </a:tblGrid>
              <a:tr h="54540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Solutions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Abolish paper money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 little bit too far</a:t>
                      </a:r>
                    </a:p>
                    <a:p>
                      <a:pPr marL="0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Might be available in the future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2167"/>
                  </a:ext>
                </a:extLst>
              </a:tr>
              <a:tr h="5454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paper money price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I like most!</a:t>
                      </a:r>
                    </a:p>
                    <a:p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Creative and solid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307022"/>
                  </a:ext>
                </a:extLst>
              </a:tr>
              <a:tr h="36222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 currency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far from us</a:t>
                      </a:r>
                      <a:endParaRPr lang="zh-CN" altLang="en-US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790521"/>
                  </a:ext>
                </a:extLst>
              </a:tr>
            </a:tbl>
          </a:graphicData>
        </a:graphic>
      </p:graphicFrame>
      <p:pic>
        <p:nvPicPr>
          <p:cNvPr id="33" name="图片 32">
            <a:extLst>
              <a:ext uri="{FF2B5EF4-FFF2-40B4-BE49-F238E27FC236}">
                <a16:creationId xmlns:a16="http://schemas.microsoft.com/office/drawing/2014/main" id="{F5579F73-1F24-40E0-8515-43A73418C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90" y="4957819"/>
            <a:ext cx="323428" cy="32342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FE9FBED-B5CD-4EDE-B1F2-038F856A0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09" y="5446682"/>
            <a:ext cx="410292" cy="41029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CF318EC-CBDF-4CAF-AF22-6684A93D2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47" y="5906063"/>
            <a:ext cx="410292" cy="41029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3B36039-BC8B-4D30-AC72-69E3CFA5F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90" y="1318934"/>
            <a:ext cx="323428" cy="32342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500AF0A-CD08-4DD7-AF2C-1EE74D1D2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90" y="2747655"/>
            <a:ext cx="323428" cy="323428"/>
          </a:xfrm>
          <a:prstGeom prst="rect">
            <a:avLst/>
          </a:prstGeom>
        </p:spPr>
      </p:pic>
      <p:graphicFrame>
        <p:nvGraphicFramePr>
          <p:cNvPr id="20" name="表格 9">
            <a:extLst>
              <a:ext uri="{FF2B5EF4-FFF2-40B4-BE49-F238E27FC236}">
                <a16:creationId xmlns:a16="http://schemas.microsoft.com/office/drawing/2014/main" id="{B7C7D795-F5C3-4F81-9A83-4792F7E14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64452"/>
              </p:ext>
            </p:extLst>
          </p:nvPr>
        </p:nvGraphicFramePr>
        <p:xfrm>
          <a:off x="70701" y="1019779"/>
          <a:ext cx="9002598" cy="3593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00">
                  <a:extLst>
                    <a:ext uri="{9D8B030D-6E8A-4147-A177-3AD203B41FA5}">
                      <a16:colId xmlns:a16="http://schemas.microsoft.com/office/drawing/2014/main" val="4217805850"/>
                    </a:ext>
                  </a:extLst>
                </a:gridCol>
                <a:gridCol w="3466963">
                  <a:extLst>
                    <a:ext uri="{9D8B030D-6E8A-4147-A177-3AD203B41FA5}">
                      <a16:colId xmlns:a16="http://schemas.microsoft.com/office/drawing/2014/main" val="3785060972"/>
                    </a:ext>
                  </a:extLst>
                </a:gridCol>
                <a:gridCol w="593889">
                  <a:extLst>
                    <a:ext uri="{9D8B030D-6E8A-4147-A177-3AD203B41FA5}">
                      <a16:colId xmlns:a16="http://schemas.microsoft.com/office/drawing/2014/main" val="608538598"/>
                    </a:ext>
                  </a:extLst>
                </a:gridCol>
                <a:gridCol w="3638746">
                  <a:extLst>
                    <a:ext uri="{9D8B030D-6E8A-4147-A177-3AD203B41FA5}">
                      <a16:colId xmlns:a16="http://schemas.microsoft.com/office/drawing/2014/main" val="1768210148"/>
                    </a:ext>
                  </a:extLst>
                </a:gridCol>
              </a:tblGrid>
              <a:tr h="545407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Reasons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Factors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Disagree that debt overhang is the main factor</a:t>
                      </a:r>
                    </a:p>
                    <a:p>
                      <a:pPr marL="0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Global development and inequality might be the underlying issues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32167"/>
                  </a:ext>
                </a:extLst>
              </a:tr>
              <a:tr h="5454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long-term rates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Solid</a:t>
                      </a:r>
                    </a:p>
                    <a:p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Reality: another rate cuts yesterday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307022"/>
                  </a:ext>
                </a:extLst>
              </a:tr>
              <a:tr h="5454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 with past monetary policy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Not a rigorous analogy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Flexible paper money price is understandable</a:t>
                      </a:r>
                      <a:endParaRPr lang="zh-CN" alt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790521"/>
                  </a:ext>
                </a:extLst>
              </a:tr>
              <a:tr h="5454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of fiscal tools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Fiscal tools are not </a:t>
                      </a:r>
                      <a:r>
                        <a:rPr kumimoji="0" lang="en-US" altLang="zh-C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 bad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FED actually prefers fiscal tools compared to negative interest rates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How about other monetary tools? i.e. ELB-adjusted rule or Inertial rule to decide federal fund rate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63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96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14139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39" y="6560361"/>
            <a:ext cx="372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14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0638" y="137677"/>
            <a:ext cx="8446416" cy="4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Personal View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5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B</a:t>
            </a:r>
            <a:endParaRPr lang="zh-CN" altLang="en-US" sz="1600" dirty="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B7D3AAF-015B-4997-93E9-BF96CE5239A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894" y="2565917"/>
            <a:ext cx="8140045" cy="1866494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en-US" altLang="zh-CN" kern="0" dirty="0">
                <a:solidFill>
                  <a:srgbClr val="005FC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Global development is a more crucial issue 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endParaRPr lang="en-US" altLang="zh-CN" kern="0" dirty="0">
              <a:solidFill>
                <a:srgbClr val="005FCA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en-US" altLang="zh-CN" kern="0" dirty="0">
                <a:solidFill>
                  <a:srgbClr val="005FC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 inclusive and creative in terms of economic tools</a:t>
            </a:r>
          </a:p>
          <a:p>
            <a:pPr algn="ctr" eaLnBrk="1" hangingPunct="1"/>
            <a:r>
              <a:rPr lang="en-US" altLang="zh-CN" kern="0" dirty="0">
                <a:solidFill>
                  <a:srgbClr val="005FC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84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2978947D-E780-45D7-8624-07C8A51FB7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35860" y="2911073"/>
            <a:ext cx="3272279" cy="1138773"/>
          </a:xfrm>
          <a:prstGeom prst="rect">
            <a:avLst/>
          </a:prstGeom>
          <a:solidFill>
            <a:srgbClr val="005FCA"/>
          </a:solidFill>
          <a:ln w="12700" algn="ctr">
            <a:noFill/>
            <a:miter lim="800000"/>
            <a:headEnd type="none" w="lg" len="lg"/>
            <a:tailEnd type="none" w="lg" len="lg"/>
          </a:ln>
        </p:spPr>
        <p:txBody>
          <a:bodyPr wrap="square" lIns="457200" tIns="228600" bIns="22860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FFFFFF"/>
                </a:solidFill>
              </a:rPr>
              <a:t>THANKS! </a:t>
            </a:r>
            <a:endParaRPr lang="zh-CN" alt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7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31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1445" y="92725"/>
            <a:ext cx="6581113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4994B0C-6C96-4862-941D-90C39420DDF9}"/>
              </a:ext>
            </a:extLst>
          </p:cNvPr>
          <p:cNvSpPr/>
          <p:nvPr/>
        </p:nvSpPr>
        <p:spPr>
          <a:xfrm>
            <a:off x="3206957" y="1884676"/>
            <a:ext cx="2977027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solidFill>
                  <a:srgbClr val="005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400" dirty="0">
              <a:solidFill>
                <a:srgbClr val="005F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solidFill>
                  <a:srgbClr val="005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Model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400" dirty="0">
              <a:solidFill>
                <a:srgbClr val="005F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solidFill>
                  <a:srgbClr val="005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400" dirty="0">
              <a:solidFill>
                <a:srgbClr val="005F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solidFill>
                  <a:srgbClr val="005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400" dirty="0">
              <a:solidFill>
                <a:srgbClr val="005F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solidFill>
                  <a:srgbClr val="005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View</a:t>
            </a:r>
            <a:endParaRPr lang="zh-CN" altLang="en-US" sz="2400" dirty="0">
              <a:solidFill>
                <a:srgbClr val="005F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31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2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1445" y="121006"/>
            <a:ext cx="6581113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Background: the Author and the Paper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</a:t>
            </a:r>
            <a:endParaRPr lang="zh-CN" altLang="en-US" sz="16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E4D0996-3823-40FF-995C-34DF5EF0B6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225" y="1412720"/>
            <a:ext cx="2103781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Marvin </a:t>
            </a:r>
            <a:r>
              <a:rPr lang="en-US" altLang="zh-CN" sz="1600" b="1" dirty="0" err="1">
                <a:ea typeface="宋体" panose="02010600030101010101" pitchFamily="2" charset="-122"/>
              </a:rPr>
              <a:t>Goodfriend</a:t>
            </a:r>
            <a:endParaRPr lang="en-US" altLang="zh-CN" sz="1600" b="1" dirty="0"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3BF9801-205D-4C06-8203-956016886C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225" y="1841342"/>
            <a:ext cx="4196532" cy="411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b="1" dirty="0">
                <a:ea typeface="宋体" panose="02010600030101010101" pitchFamily="2" charset="-122"/>
              </a:rPr>
              <a:t>Education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Brown University - PhD - 1980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Union College - BS - 1972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endParaRPr lang="en-US" altLang="zh-CN" b="1" dirty="0">
              <a:ea typeface="宋体" panose="02010600030101010101" pitchFamily="2" charset="-122"/>
            </a:endParaRPr>
          </a:p>
          <a:p>
            <a:pPr algn="l" eaLnBrk="1" hangingPunct="1"/>
            <a:r>
              <a:rPr lang="en-US" altLang="zh-CN" b="1" dirty="0">
                <a:ea typeface="宋体" panose="02010600030101010101" pitchFamily="2" charset="-122"/>
              </a:rPr>
              <a:t>Career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Professor of Economics at Carnegie Mellon's Tepper School of Business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Board of Governors of the Federal Reserve System in Washington, D.C. from 1993 to 2005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Policy Positions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Conservative (freshwater)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Critic of an actively regulating role of the Fed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Repeatedly argues against quantitative easing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Supports monetary policy based rule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Willing to consider unusual monetary instruments in times of crisis, i.e. negative rates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145C07D-13F0-4ACF-8783-9A3DAFD975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7471" y="1841342"/>
            <a:ext cx="4196531" cy="432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b="1" dirty="0">
                <a:ea typeface="宋体" panose="02010600030101010101" pitchFamily="2" charset="-122"/>
              </a:rPr>
              <a:t>Main idea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Make the case for unencumbering interest rate policy so that negative nominal interest rates can be made freely available and fully effective as a realistic policy option in a future crisis.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endParaRPr lang="en-US" altLang="zh-CN" b="1" dirty="0">
              <a:ea typeface="宋体" panose="02010600030101010101" pitchFamily="2" charset="-122"/>
            </a:endParaRPr>
          </a:p>
          <a:p>
            <a:pPr algn="l" eaLnBrk="1" hangingPunct="1"/>
            <a:r>
              <a:rPr lang="en-US" altLang="zh-CN" b="1" dirty="0">
                <a:ea typeface="宋体" panose="02010600030101010101" pitchFamily="2" charset="-122"/>
              </a:rPr>
              <a:t>Situation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“Designing Resilient Monetary Policy Frameworks for the Future” in Jackson Hole Economic Policy Symposium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endParaRPr lang="en-US" altLang="zh-CN" b="1" dirty="0">
              <a:ea typeface="宋体" panose="02010600030101010101" pitchFamily="2" charset="-122"/>
            </a:endParaRPr>
          </a:p>
          <a:p>
            <a:pPr algn="l" eaLnBrk="1" hangingPunct="1"/>
            <a:r>
              <a:rPr lang="en-US" altLang="zh-CN" b="1" dirty="0">
                <a:ea typeface="宋体" panose="02010600030101010101" pitchFamily="2" charset="-122"/>
              </a:rPr>
              <a:t>Solutions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Abolish paper currency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Introduce a market-determined flexible deposit price of paper currency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Provide electronic currency (to pay or charge interest) at par with deposits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929C5C8C-6D67-4EF4-B753-D86615700E5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41" y="6588788"/>
            <a:ext cx="2621441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b="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Wikipedia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72B3FEE-658B-460A-AB5E-ECCD4B1D6EB0}"/>
              </a:ext>
            </a:extLst>
          </p:cNvPr>
          <p:cNvCxnSpPr>
            <a:cxnSpLocks/>
          </p:cNvCxnSpPr>
          <p:nvPr/>
        </p:nvCxnSpPr>
        <p:spPr>
          <a:xfrm>
            <a:off x="4626722" y="1841342"/>
            <a:ext cx="0" cy="38713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16FD8954-2188-4191-8C84-A0D2CE551C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0789" y="1412719"/>
            <a:ext cx="2103781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Paper Introduction</a:t>
            </a:r>
          </a:p>
        </p:txBody>
      </p:sp>
    </p:spTree>
    <p:extLst>
      <p:ext uri="{BB962C8B-B14F-4D97-AF65-F5344CB8AC3E}">
        <p14:creationId xmlns:p14="http://schemas.microsoft.com/office/powerpoint/2010/main" val="247068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31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3</a:t>
            </a:r>
            <a:endParaRPr lang="zh-CN" altLang="en-US" sz="11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B</a:t>
            </a:r>
            <a:endParaRPr lang="zh-CN" altLang="en-US" sz="1600" dirty="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221BB53F-8B1A-4609-9BE8-2BBE4A185BE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041" y="6588788"/>
            <a:ext cx="2621441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b="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global-rates.com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6D8C44F-3183-4C59-AE9A-D6F043CAF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894" y="1013694"/>
            <a:ext cx="3935211" cy="25384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43CE77-7C3E-45AA-8032-2DF5C5F5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895" y="3830584"/>
            <a:ext cx="3935211" cy="25127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77FE49-5D75-4243-BBE7-122D33E16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27" y="3830584"/>
            <a:ext cx="3957380" cy="253848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400778A-2AF9-45A5-A202-C1A9BCE3E70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81445" y="121006"/>
            <a:ext cx="6581113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Background: Negative Interest Rate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9DAE08-C9BD-4641-B385-05E60ECB9B2F}"/>
              </a:ext>
            </a:extLst>
          </p:cNvPr>
          <p:cNvSpPr/>
          <p:nvPr/>
        </p:nvSpPr>
        <p:spPr>
          <a:xfrm>
            <a:off x="226243" y="1474980"/>
            <a:ext cx="4506011" cy="1703030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interest rate has been introduced to Switzerland, Sweden and Japan since December 2014, February 2015 and January 2016, respectively.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0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31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4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1445" y="121006"/>
            <a:ext cx="6581113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Background: Zero Lower Bound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</a:t>
            </a: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3D8AA27-DA51-428B-B16B-F8BC7FBF15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>
          <a:xfrm>
            <a:off x="3910287" y="2418962"/>
            <a:ext cx="5155610" cy="3303808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2B3BA031-322F-4F60-93F8-8B95CA241E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4803" y="1327681"/>
            <a:ext cx="5026320" cy="6771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Real Interest rate was not negative due to the zero bound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221BB53F-8B1A-4609-9BE8-2BBE4A185B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41" y="6588788"/>
            <a:ext cx="2621441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b="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Atlanta FED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852A071-FEA3-4485-9517-36D5E983D5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041" y="1573902"/>
            <a:ext cx="2866536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Taylor’s Rule (Evans Rule)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D61E649-6E9C-4CAE-ADDE-B48F3D7C3B82}"/>
                  </a:ext>
                </a:extLst>
              </p:cNvPr>
              <p:cNvSpPr/>
              <p:nvPr/>
            </p:nvSpPr>
            <p:spPr>
              <a:xfrm>
                <a:off x="74627" y="2570216"/>
                <a:ext cx="3703680" cy="518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FFR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altLang="zh-CN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zh-CN" altLang="en-US" sz="14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14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  <m:sup>
                          <m:r>
                            <a:rPr lang="zh-CN" altLang="en-US" sz="140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400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14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1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zh-CN" altLang="en-US" sz="140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</a:rPr>
                        <m:t>+2.0(</m:t>
                      </m:r>
                      <m:sSubSup>
                        <m:sSubSup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14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  <m:sup>
                          <m:r>
                            <a:rPr lang="zh-CN" altLang="en-US" sz="140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altLang="zh-CN" sz="1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D61E649-6E9C-4CAE-ADDE-B48F3D7C3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" y="2570216"/>
                <a:ext cx="3703680" cy="518283"/>
              </a:xfrm>
              <a:prstGeom prst="rect">
                <a:avLst/>
              </a:prstGeom>
              <a:blipFill>
                <a:blip r:embed="rId6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A537F6E3-8501-4401-9CC0-022764E5E19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06606" y="3429000"/>
                <a:ext cx="3703681" cy="1855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45713" rIns="0" bIns="45713" numCol="1" anchor="b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endParaRPr lang="en-US" altLang="zh-CN" sz="1600" b="0" i="1" dirty="0">
                  <a:solidFill>
                    <a:srgbClr val="005FCA"/>
                  </a:solidFill>
                  <a:latin typeface="Cambria Math" panose="02040503050406030204" pitchFamily="18" charset="0"/>
                </a:endParaRP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endParaRPr lang="en-US" altLang="zh-CN" sz="1600" b="0" i="1" dirty="0">
                  <a:solidFill>
                    <a:srgbClr val="005FCA"/>
                  </a:solidFill>
                  <a:latin typeface="Cambria Math" panose="02040503050406030204" pitchFamily="18" charset="0"/>
                </a:endParaRPr>
              </a:p>
              <a:p>
                <a:pPr marL="171450" indent="-17145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0" i="1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1400" b="0" kern="0" dirty="0">
                    <a:solidFill>
                      <a:srgbClr val="005FCA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: Inflation (core PCE index)</a:t>
                </a:r>
              </a:p>
              <a:p>
                <a:pPr marL="171450" indent="-17145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1400" i="1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zh-CN" altLang="en-US" sz="14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14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zh-CN" altLang="en-US" sz="14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1400" b="0" kern="0" dirty="0">
                    <a:solidFill>
                      <a:srgbClr val="005FCA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: Target inflation (2%)</a:t>
                </a:r>
              </a:p>
              <a:p>
                <a:pPr marL="171450" indent="-17145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1400" i="1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zh-CN" altLang="en-US" sz="14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14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zh-CN" altLang="en-US" sz="14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1400" b="0" kern="0" dirty="0">
                    <a:solidFill>
                      <a:srgbClr val="005FCA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: Long-term interest rate (2%)</a:t>
                </a:r>
              </a:p>
              <a:p>
                <a:pPr marL="171450" indent="-17145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1400" b="0" kern="0" dirty="0">
                    <a:solidFill>
                      <a:srgbClr val="005FCA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: Unemployment rate</a:t>
                </a:r>
              </a:p>
              <a:p>
                <a:pPr marL="171450" indent="-17145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1400" b="0" i="1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400" b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1400" b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zh-CN" altLang="en-US" sz="1400" b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1400" b="0" kern="0" dirty="0">
                    <a:solidFill>
                      <a:srgbClr val="005FCA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: Target unemployment rate (Not fixed)</a:t>
                </a:r>
              </a:p>
              <a:p>
                <a:pPr marL="171450" indent="-17145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0" kern="0" dirty="0">
                    <a:solidFill>
                      <a:srgbClr val="005FCA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FFR: Federal fund rate (policy rate)</a:t>
                </a:r>
              </a:p>
            </p:txBody>
          </p:sp>
        </mc:Choice>
        <mc:Fallback xmlns=""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A537F6E3-8501-4401-9CC0-022764E5E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06606" y="3429000"/>
                <a:ext cx="3703681" cy="1855385"/>
              </a:xfrm>
              <a:prstGeom prst="rect">
                <a:avLst/>
              </a:prstGeom>
              <a:blipFill>
                <a:blip r:embed="rId8"/>
                <a:stretch>
                  <a:fillRect l="-2801" t="-3289" b="-36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41C0EF6-D7CD-42F3-A9B3-31B128348E52}"/>
              </a:ext>
            </a:extLst>
          </p:cNvPr>
          <p:cNvCxnSpPr>
            <a:cxnSpLocks/>
          </p:cNvCxnSpPr>
          <p:nvPr/>
        </p:nvCxnSpPr>
        <p:spPr>
          <a:xfrm>
            <a:off x="3806588" y="1715678"/>
            <a:ext cx="0" cy="400709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6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31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5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152" y="114267"/>
            <a:ext cx="9144000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Economic Model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</a:t>
            </a:r>
            <a:endParaRPr lang="zh-CN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387DC561-A1FD-4D21-8C8D-4D71EE6A3FA5}"/>
                  </a:ext>
                </a:extLst>
              </p:cNvPr>
              <p:cNvSpPr/>
              <p:nvPr/>
            </p:nvSpPr>
            <p:spPr>
              <a:xfrm>
                <a:off x="152066" y="1504109"/>
                <a:ext cx="8833564" cy="3029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We set utility </a:t>
                </a: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u(c) = log c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planned consumption. Then the marginal utility at t1 is </a:t>
                </a: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u’(c1)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marginal utility at t2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 smtClean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 b="0" i="1" kern="100" smtClean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005FC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005FC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where: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real interest rate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(1+r)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intertemporal terms of trade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ρ</a:t>
                </a: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psychological rate of time preference</a:t>
                </a:r>
                <a:endParaRPr lang="zh-CN" altLang="zh-CN" sz="1600" kern="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consumer is indifferent with consumption at t1 and t2, we have Euler Equation: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kern="100" smtClean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005FC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 </a:t>
                </a:r>
                <a:endParaRPr lang="en-US" altLang="zh-CN" sz="1600" i="1" kern="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387DC561-A1FD-4D21-8C8D-4D71EE6A3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" y="1504109"/>
                <a:ext cx="8833564" cy="3029227"/>
              </a:xfrm>
              <a:prstGeom prst="rect">
                <a:avLst/>
              </a:prstGeom>
              <a:blipFill>
                <a:blip r:embed="rId4"/>
                <a:stretch>
                  <a:fillRect l="-414" r="-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5">
            <a:extLst>
              <a:ext uri="{FF2B5EF4-FFF2-40B4-BE49-F238E27FC236}">
                <a16:creationId xmlns:a16="http://schemas.microsoft.com/office/drawing/2014/main" id="{D37069C0-AB98-4217-AFA1-0828D0D1D1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8370" y="1075484"/>
            <a:ext cx="4113212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Step 1: Euler Equation </a:t>
            </a:r>
          </a:p>
        </p:txBody>
      </p:sp>
      <p:sp>
        <p:nvSpPr>
          <p:cNvPr id="108" name="Rectangle 9">
            <a:extLst>
              <a:ext uri="{FF2B5EF4-FFF2-40B4-BE49-F238E27FC236}">
                <a16:creationId xmlns:a16="http://schemas.microsoft.com/office/drawing/2014/main" id="{AF4A5554-7BC3-466A-9FE4-0A206FEF42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13878" y="4834061"/>
            <a:ext cx="6116244" cy="902493"/>
          </a:xfrm>
          <a:prstGeom prst="rect">
            <a:avLst/>
          </a:prstGeom>
          <a:solidFill>
            <a:srgbClr val="005FCA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ctr" anchorCtr="1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</a:rPr>
              <a:t>The more favorable (unfavorable) is the intertemporal terms of trade, the more (less) a household would like to lend in order to move consumption from the present to the future. </a:t>
            </a:r>
          </a:p>
        </p:txBody>
      </p:sp>
    </p:spTree>
    <p:extLst>
      <p:ext uri="{BB962C8B-B14F-4D97-AF65-F5344CB8AC3E}">
        <p14:creationId xmlns:p14="http://schemas.microsoft.com/office/powerpoint/2010/main" val="19495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31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6</a:t>
            </a:r>
            <a:endParaRPr lang="zh-CN" altLang="en-US" sz="11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</a:t>
            </a:r>
            <a:endParaRPr lang="zh-CN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387DC561-A1FD-4D21-8C8D-4D71EE6A3FA5}"/>
                  </a:ext>
                </a:extLst>
              </p:cNvPr>
              <p:cNvSpPr/>
              <p:nvPr/>
            </p:nvSpPr>
            <p:spPr>
              <a:xfrm>
                <a:off x="150041" y="1209129"/>
                <a:ext cx="8833564" cy="356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Set current potential output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 kern="100" smtClean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  <m:r>
                      <a:rPr lang="en-US" altLang="zh-CN" sz="1600" i="1" kern="100">
                        <a:solidFill>
                          <a:srgbClr val="005FC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zh-CN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future income prospects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 smtClean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zh-CN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where: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productivity with a growth of </a:t>
                </a: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t1 and t2,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1/(1+μ)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future hours worked,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 captures future taxes, regulations, or other distortions that reduce equilibrium hours worked.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Euler Equation, we have current aggregate demand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 kern="100" smtClean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bSup>
                    <m:r>
                      <a:rPr lang="en-US" altLang="zh-CN" sz="1600" i="1" kern="100">
                        <a:solidFill>
                          <a:srgbClr val="005FC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005FC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zh-CN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600" i="1" kern="100">
                                <a:solidFill>
                                  <a:srgbClr val="005FC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altLang="zh-CN" sz="1600" i="1" kern="100">
                        <a:solidFill>
                          <a:srgbClr val="005FC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i="1" kern="100" dirty="0">
                    <a:solidFill>
                      <a:srgbClr val="005FC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zh-CN" altLang="zh-CN" sz="1600" i="1" kern="100" dirty="0">
                  <a:solidFill>
                    <a:srgbClr val="005FC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To express the natural interest rate in terms of its fundamental determinants, solve for the nominal interest rate that equates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 kern="100" smtClean="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bSup>
                    <m:r>
                      <a:rPr lang="en-US" altLang="zh-CN" sz="1600" i="1" kern="100">
                        <a:solidFill>
                          <a:srgbClr val="005FC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Sup>
                      <m:sSubSupPr>
                        <m:ctrlPr>
                          <a:rPr lang="zh-CN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 kern="100">
                            <a:solidFill>
                              <a:srgbClr val="005FC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sz="16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take logs, yielding: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kern="100" smtClean="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kern="100" smtClean="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1600" b="0" i="1" kern="100" smtClean="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sz="1600" b="0" i="1" kern="100" smtClean="0">
                          <a:solidFill>
                            <a:srgbClr val="005F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 kern="100">
                          <a:solidFill>
                            <a:srgbClr val="005FC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altLang="zh-CN" sz="1600" i="1" kern="100">
                          <a:solidFill>
                            <a:srgbClr val="005FC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1600" i="1" kern="100">
                          <a:solidFill>
                            <a:srgbClr val="005FC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altLang="zh-CN" sz="1600" i="1" kern="100">
                          <a:solidFill>
                            <a:srgbClr val="005FC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zh-CN" altLang="zh-CN" sz="1600" i="1" kern="10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 kern="10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 kern="10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600" i="1" kern="10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600" i="1" kern="100">
                          <a:solidFill>
                            <a:srgbClr val="005FC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zh-CN" altLang="zh-CN" sz="1600" i="1" kern="10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 kern="10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 kern="10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600" i="1" kern="100">
                              <a:solidFill>
                                <a:srgbClr val="005FC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zh-CN" sz="1600" i="1" kern="100" dirty="0">
                  <a:solidFill>
                    <a:srgbClr val="005FC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387DC561-A1FD-4D21-8C8D-4D71EE6A3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1" y="1209129"/>
                <a:ext cx="8833564" cy="3569310"/>
              </a:xfrm>
              <a:prstGeom prst="rect">
                <a:avLst/>
              </a:prstGeom>
              <a:blipFill>
                <a:blip r:embed="rId4"/>
                <a:stretch>
                  <a:fillRect l="-414" r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5">
            <a:extLst>
              <a:ext uri="{FF2B5EF4-FFF2-40B4-BE49-F238E27FC236}">
                <a16:creationId xmlns:a16="http://schemas.microsoft.com/office/drawing/2014/main" id="{71AC36E8-A2B8-456B-B7E4-F02EE31AF0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0395" y="872165"/>
            <a:ext cx="989675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Step 2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32D1852-460B-4C64-B6DC-93015699F7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561" y="4801085"/>
            <a:ext cx="1408826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" lvl="1" indent="0" eaLnBrk="1" hangingPunct="1">
              <a:buClr>
                <a:schemeClr val="tx2"/>
              </a:buClr>
            </a:pPr>
            <a:r>
              <a:rPr lang="en-US" altLang="zh-CN" i="1" kern="100" dirty="0">
                <a:solidFill>
                  <a:srgbClr val="005FCA"/>
                </a:solidFill>
              </a:rPr>
              <a:t>μ</a:t>
            </a:r>
            <a:r>
              <a:rPr lang="en-US" altLang="zh-CN" kern="100" dirty="0">
                <a:solidFill>
                  <a:srgbClr val="005FCA"/>
                </a:solidFill>
              </a:rPr>
              <a:t> (</a:t>
            </a:r>
            <a:r>
              <a:rPr lang="en-US" altLang="zh-CN" kern="100" dirty="0" err="1">
                <a:solidFill>
                  <a:srgbClr val="005FCA"/>
                </a:solidFill>
              </a:rPr>
              <a:t>i.e.taxes</a:t>
            </a:r>
            <a:r>
              <a:rPr lang="en-US" altLang="zh-CN" kern="100" dirty="0">
                <a:solidFill>
                  <a:srgbClr val="005FCA"/>
                </a:solidFill>
              </a:rPr>
              <a:t>) </a:t>
            </a:r>
            <a:r>
              <a:rPr lang="en-US" altLang="zh-CN" sz="1600" b="1" kern="100" dirty="0">
                <a:solidFill>
                  <a:srgbClr val="005F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zh-CN" b="1" kern="100" dirty="0">
                <a:solidFill>
                  <a:srgbClr val="005FCA"/>
                </a:solidFill>
              </a:rPr>
              <a:t> </a:t>
            </a:r>
            <a:endParaRPr lang="en-US" altLang="zh-CN" b="1" dirty="0">
              <a:solidFill>
                <a:srgbClr val="005FCA"/>
              </a:solidFill>
              <a:ea typeface="宋体" panose="02010600030101010101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D0FC927-2054-4B29-8D6B-A34761A34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559" y="5410899"/>
            <a:ext cx="1795325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" lvl="1" indent="0" eaLnBrk="1" hangingPunct="1">
              <a:buClr>
                <a:schemeClr val="tx2"/>
              </a:buClr>
            </a:pPr>
            <a:r>
              <a:rPr lang="en-US" altLang="zh-CN" i="1" kern="100" dirty="0">
                <a:solidFill>
                  <a:srgbClr val="005FCA"/>
                </a:solidFill>
              </a:rPr>
              <a:t>g</a:t>
            </a:r>
            <a:r>
              <a:rPr lang="en-US" altLang="zh-CN" kern="100" dirty="0">
                <a:solidFill>
                  <a:srgbClr val="005FCA"/>
                </a:solidFill>
              </a:rPr>
              <a:t> (growth) </a:t>
            </a:r>
            <a:r>
              <a:rPr lang="en-US" altLang="zh-CN" sz="1600" b="1" kern="100" dirty="0">
                <a:solidFill>
                  <a:srgbClr val="005F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zh-CN" b="1" kern="100" dirty="0">
                <a:solidFill>
                  <a:srgbClr val="005FCA"/>
                </a:solidFill>
              </a:rPr>
              <a:t> </a:t>
            </a:r>
            <a:endParaRPr lang="en-US" altLang="zh-CN" b="1" dirty="0">
              <a:solidFill>
                <a:srgbClr val="005FCA"/>
              </a:solidFill>
              <a:ea typeface="宋体" panose="02010600030101010101" pitchFamily="2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96B0999-6B4E-4D10-AA0A-86C58B7453A4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1753387" y="5016529"/>
            <a:ext cx="1702669" cy="0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">
            <a:extLst>
              <a:ext uri="{FF2B5EF4-FFF2-40B4-BE49-F238E27FC236}">
                <a16:creationId xmlns:a16="http://schemas.microsoft.com/office/drawing/2014/main" id="{A1AFAD1C-1E07-48EE-A8CE-711E1BBE3F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56056" y="4801085"/>
            <a:ext cx="2221534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" lvl="1" indent="0" eaLnBrk="1" hangingPunct="1">
              <a:buClr>
                <a:schemeClr val="tx2"/>
              </a:buClr>
            </a:pPr>
            <a:r>
              <a:rPr lang="en-US" altLang="zh-CN" kern="100" dirty="0">
                <a:solidFill>
                  <a:srgbClr val="005FCA"/>
                </a:solidFill>
              </a:rPr>
              <a:t>Future hours worked </a:t>
            </a:r>
            <a:r>
              <a:rPr lang="en-US" altLang="zh-CN" sz="1600" b="1" kern="100" dirty="0">
                <a:solidFill>
                  <a:srgbClr val="005F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zh-CN" b="1" kern="100" dirty="0">
                <a:solidFill>
                  <a:srgbClr val="005FCA"/>
                </a:solidFill>
              </a:rPr>
              <a:t> </a:t>
            </a:r>
            <a:endParaRPr lang="en-US" altLang="zh-CN" b="1" dirty="0">
              <a:solidFill>
                <a:srgbClr val="005FCA"/>
              </a:solidFill>
              <a:ea typeface="宋体" panose="02010600030101010101" pitchFamily="2" charset="-122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3EA2711C-1895-4448-8FD0-66C44AA60F20}"/>
              </a:ext>
            </a:extLst>
          </p:cNvPr>
          <p:cNvCxnSpPr>
            <a:cxnSpLocks/>
          </p:cNvCxnSpPr>
          <p:nvPr/>
        </p:nvCxnSpPr>
        <p:spPr>
          <a:xfrm>
            <a:off x="5677590" y="5016529"/>
            <a:ext cx="968307" cy="0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">
            <a:extLst>
              <a:ext uri="{FF2B5EF4-FFF2-40B4-BE49-F238E27FC236}">
                <a16:creationId xmlns:a16="http://schemas.microsoft.com/office/drawing/2014/main" id="{9DE94C88-C57A-40D4-BD9D-4EEC01CFBF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45898" y="4801083"/>
            <a:ext cx="2285906" cy="1664441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" lvl="1" indent="0" eaLnBrk="1" hangingPunct="1">
              <a:buClr>
                <a:schemeClr val="tx2"/>
              </a:buClr>
            </a:pPr>
            <a:r>
              <a:rPr lang="en-US" altLang="zh-CN" sz="1600" i="1" kern="100" dirty="0">
                <a:solidFill>
                  <a:srgbClr val="005FCA"/>
                </a:solidFill>
              </a:rPr>
              <a:t>r</a:t>
            </a:r>
            <a:r>
              <a:rPr lang="en-US" altLang="zh-CN" sz="1600" kern="100" dirty="0">
                <a:solidFill>
                  <a:srgbClr val="005FCA"/>
                </a:solidFill>
              </a:rPr>
              <a:t> (Nominal Interest rate) </a:t>
            </a:r>
            <a:r>
              <a:rPr lang="en-US" altLang="zh-CN" sz="1800" b="1" kern="100" dirty="0">
                <a:solidFill>
                  <a:srgbClr val="005F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114300" lvl="1" indent="0" eaLnBrk="1" hangingPunct="1">
              <a:buClr>
                <a:schemeClr val="tx2"/>
              </a:buClr>
            </a:pPr>
            <a:endParaRPr lang="en-US" altLang="zh-CN" sz="1600" kern="100" dirty="0">
              <a:solidFill>
                <a:srgbClr val="005FCA"/>
              </a:solidFill>
            </a:endParaRPr>
          </a:p>
          <a:p>
            <a:pPr marL="114300" lvl="1" indent="0" eaLnBrk="1" hangingPunct="1">
              <a:buClr>
                <a:schemeClr val="tx2"/>
              </a:buClr>
            </a:pPr>
            <a:endParaRPr lang="en-US" altLang="zh-CN" sz="1600" kern="100" dirty="0">
              <a:solidFill>
                <a:srgbClr val="005FCA"/>
              </a:solidFill>
            </a:endParaRPr>
          </a:p>
          <a:p>
            <a:pPr marL="114300" lvl="1" indent="0" eaLnBrk="1" hangingPunct="1">
              <a:buClr>
                <a:schemeClr val="tx2"/>
              </a:buClr>
            </a:pPr>
            <a:r>
              <a:rPr lang="en-US" altLang="zh-CN" sz="1600" i="1" kern="100" dirty="0">
                <a:solidFill>
                  <a:srgbClr val="005FCA"/>
                </a:solidFill>
              </a:rPr>
              <a:t>1+r </a:t>
            </a:r>
            <a:r>
              <a:rPr lang="en-US" altLang="zh-CN" sz="1600" kern="100" dirty="0">
                <a:solidFill>
                  <a:srgbClr val="005FCA"/>
                </a:solidFill>
              </a:rPr>
              <a:t>(Intertemporal terms of trade) </a:t>
            </a:r>
            <a:r>
              <a:rPr lang="en-US" altLang="zh-CN" sz="1600" b="1" kern="100" dirty="0">
                <a:solidFill>
                  <a:srgbClr val="005F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altLang="zh-CN" sz="1600" b="1" dirty="0">
              <a:solidFill>
                <a:srgbClr val="005FCA"/>
              </a:solidFill>
              <a:ea typeface="宋体" panose="02010600030101010101" pitchFamily="2" charset="-122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F51F547-100C-4604-8BEB-96EC95B5BE91}"/>
              </a:ext>
            </a:extLst>
          </p:cNvPr>
          <p:cNvCxnSpPr>
            <a:cxnSpLocks/>
          </p:cNvCxnSpPr>
          <p:nvPr/>
        </p:nvCxnSpPr>
        <p:spPr>
          <a:xfrm>
            <a:off x="2139884" y="5640270"/>
            <a:ext cx="4506013" cy="0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>
            <a:extLst>
              <a:ext uri="{FF2B5EF4-FFF2-40B4-BE49-F238E27FC236}">
                <a16:creationId xmlns:a16="http://schemas.microsoft.com/office/drawing/2014/main" id="{1142E795-7B66-4E98-9DBB-F97404DC679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152" y="114267"/>
            <a:ext cx="9144000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Economic Model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01C5B0E-5DED-425C-A28A-16E4AE2EF3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559" y="6034639"/>
            <a:ext cx="3388455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" lvl="1" indent="0" eaLnBrk="1" hangingPunct="1">
              <a:buClr>
                <a:schemeClr val="tx2"/>
              </a:buClr>
            </a:pPr>
            <a:r>
              <a:rPr lang="el-GR" altLang="zh-CN" i="1" kern="100" dirty="0">
                <a:solidFill>
                  <a:srgbClr val="005FCA"/>
                </a:solidFill>
              </a:rPr>
              <a:t>ρ</a:t>
            </a:r>
            <a:r>
              <a:rPr lang="en-US" altLang="zh-CN" kern="100" dirty="0">
                <a:solidFill>
                  <a:srgbClr val="005FCA"/>
                </a:solidFill>
              </a:rPr>
              <a:t> (preference to consume currently) </a:t>
            </a:r>
            <a:r>
              <a:rPr lang="en-US" altLang="zh-CN" sz="1600" b="1" kern="100" dirty="0">
                <a:solidFill>
                  <a:srgbClr val="005F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zh-CN" b="1" kern="100" dirty="0">
                <a:solidFill>
                  <a:srgbClr val="005FCA"/>
                </a:solidFill>
              </a:rPr>
              <a:t> </a:t>
            </a:r>
            <a:endParaRPr lang="en-US" altLang="zh-CN" b="1" dirty="0">
              <a:solidFill>
                <a:srgbClr val="005FCA"/>
              </a:solidFill>
              <a:ea typeface="宋体" panose="02010600030101010101" pitchFamily="2" charset="-122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18C4085-0A84-4C43-A2A3-A9DB19AFDF4C}"/>
              </a:ext>
            </a:extLst>
          </p:cNvPr>
          <p:cNvCxnSpPr>
            <a:cxnSpLocks/>
          </p:cNvCxnSpPr>
          <p:nvPr/>
        </p:nvCxnSpPr>
        <p:spPr>
          <a:xfrm>
            <a:off x="3733014" y="6264010"/>
            <a:ext cx="2912883" cy="0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8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88788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31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7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1149" y="68944"/>
            <a:ext cx="9144000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Reasons: Global Factors Depressing Intertemporal terms of Trade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</a:t>
            </a:r>
            <a:endParaRPr lang="zh-CN" altLang="en-US" sz="1600" dirty="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221BB53F-8B1A-4609-9BE8-2BBE4A185B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41" y="6588788"/>
            <a:ext cx="2621441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b="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</a:t>
            </a:r>
            <a:r>
              <a:rPr lang="en-US" altLang="zh-CN" sz="1200" b="0" kern="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St.Louis</a:t>
            </a:r>
            <a:r>
              <a:rPr lang="en-US" altLang="zh-CN" sz="1200" b="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FED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3A4DD86A-F781-448C-8393-AC3424878A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2" y="823077"/>
            <a:ext cx="3476996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Other global development factors</a:t>
            </a:r>
            <a:endParaRPr lang="en-US" altLang="zh-CN" sz="1800" b="1" dirty="0">
              <a:ea typeface="宋体" panose="02010600030101010101" pitchFamily="2" charset="-122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ECA9A520-9A0E-46D3-BF3C-B1ACBA8DC5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0382" y="839222"/>
            <a:ext cx="4113213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Main factor: Debt overhang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524F290-A394-4F85-8316-B275278E7A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221" y="4254333"/>
            <a:ext cx="4113212" cy="7907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Empirical result: </a:t>
            </a:r>
            <a:r>
              <a:rPr lang="en-US" altLang="zh-CN" dirty="0">
                <a:ea typeface="宋体" panose="02010600030101010101" pitchFamily="2" charset="-122"/>
              </a:rPr>
              <a:t>debt overhang in advanced economies appears to slow the expected growth of potential output significantly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53EEAE78-249E-4C7C-9205-31E19D235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563160"/>
              </p:ext>
            </p:extLst>
          </p:nvPr>
        </p:nvGraphicFramePr>
        <p:xfrm>
          <a:off x="240383" y="2045681"/>
          <a:ext cx="3941192" cy="198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381EA60-343C-45E8-A766-B8AC5B2C0861}"/>
              </a:ext>
            </a:extLst>
          </p:cNvPr>
          <p:cNvSpPr/>
          <p:nvPr/>
        </p:nvSpPr>
        <p:spPr>
          <a:xfrm>
            <a:off x="248221" y="1348360"/>
            <a:ext cx="4113212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average level of gross public debt to GDP in advanced countries as a whole exceeds the 90 percent. Take US as an example: </a:t>
            </a: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2F0D108-BE1E-40D8-BE40-AD5EF43A9804}"/>
              </a:ext>
            </a:extLst>
          </p:cNvPr>
          <p:cNvCxnSpPr>
            <a:cxnSpLocks/>
            <a:stCxn id="2" idx="2"/>
            <a:endCxn id="23" idx="0"/>
          </p:cNvCxnSpPr>
          <p:nvPr/>
        </p:nvCxnSpPr>
        <p:spPr>
          <a:xfrm>
            <a:off x="2304827" y="4026016"/>
            <a:ext cx="0" cy="228317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">
            <a:extLst>
              <a:ext uri="{FF2B5EF4-FFF2-40B4-BE49-F238E27FC236}">
                <a16:creationId xmlns:a16="http://schemas.microsoft.com/office/drawing/2014/main" id="{DA1295A5-09DF-44FA-8F47-3F95774A68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2" y="1348360"/>
            <a:ext cx="3802348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Rising income inequality</a:t>
            </a:r>
            <a:endParaRPr lang="en-US" altLang="zh-CN" dirty="0">
              <a:ea typeface="宋体" panose="02010600030101010101" pitchFamily="2" charset="-122"/>
            </a:endParaRPr>
          </a:p>
          <a:p>
            <a:pPr algn="l" eaLnBrk="1" hangingPunct="1"/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9407C03-048D-42DE-9EA3-B6036561AA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2" y="5999530"/>
            <a:ext cx="2271859" cy="28103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5FCA"/>
                </a:solidFill>
                <a:ea typeface="宋体" panose="02010600030101010101" pitchFamily="2" charset="-122"/>
              </a:rPr>
              <a:t>Higher future taxes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432408DB-4733-48FE-9DC4-AD2B2BFF0D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1" y="5552896"/>
            <a:ext cx="2271860" cy="32221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5FCA"/>
                </a:solidFill>
                <a:ea typeface="宋体" panose="02010600030101010101" pitchFamily="2" charset="-122"/>
              </a:rPr>
              <a:t>Lower hours worked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6A680638-F70D-42AD-BEE1-AD70DEFF01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77154" y="5019040"/>
            <a:ext cx="845738" cy="9833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000" dirty="0">
                <a:ea typeface="宋体" panose="02010600030101010101" pitchFamily="2" charset="-122"/>
              </a:rPr>
              <a:t>Decrease business dynamics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A4A5732-23E2-48B9-960D-E435EA384010}"/>
              </a:ext>
            </a:extLst>
          </p:cNvPr>
          <p:cNvCxnSpPr>
            <a:cxnSpLocks/>
          </p:cNvCxnSpPr>
          <p:nvPr/>
        </p:nvCxnSpPr>
        <p:spPr>
          <a:xfrm>
            <a:off x="597804" y="5045053"/>
            <a:ext cx="0" cy="486212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6">
            <a:extLst>
              <a:ext uri="{FF2B5EF4-FFF2-40B4-BE49-F238E27FC236}">
                <a16:creationId xmlns:a16="http://schemas.microsoft.com/office/drawing/2014/main" id="{35554E5A-4412-43E4-86B1-C4F594F6EE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2" y="1914984"/>
            <a:ext cx="3802348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Population contraction</a:t>
            </a:r>
            <a:endParaRPr lang="en-US" altLang="zh-CN" dirty="0">
              <a:ea typeface="宋体" panose="02010600030101010101" pitchFamily="2" charset="-122"/>
            </a:endParaRPr>
          </a:p>
          <a:p>
            <a:pPr algn="l" eaLnBrk="1" hangingPunct="1"/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08D0E24A-1746-4186-AEA5-D4A828D3EB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2" y="2491552"/>
            <a:ext cx="3802348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Unsecured GDP of developing countries</a:t>
            </a:r>
            <a:endParaRPr lang="en-US" altLang="zh-CN" dirty="0">
              <a:ea typeface="宋体" panose="02010600030101010101" pitchFamily="2" charset="-122"/>
            </a:endParaRPr>
          </a:p>
          <a:p>
            <a:pPr algn="l" eaLnBrk="1" hangingPunct="1"/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0529D082-BBB6-40E3-A1C8-6975BE9608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2" y="3068120"/>
            <a:ext cx="3802348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Waning support for trade liberalization</a:t>
            </a:r>
            <a:endParaRPr lang="en-US" altLang="zh-CN" dirty="0">
              <a:ea typeface="宋体" panose="02010600030101010101" pitchFamily="2" charset="-122"/>
            </a:endParaRPr>
          </a:p>
          <a:p>
            <a:pPr algn="l" eaLnBrk="1" hangingPunct="1"/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03F6994-861D-4E3D-B5FB-F818393715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2" y="3648044"/>
            <a:ext cx="3802348" cy="430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Slowing global productivity growth</a:t>
            </a:r>
            <a:endParaRPr lang="en-US" altLang="zh-CN" dirty="0">
              <a:ea typeface="宋体" panose="02010600030101010101" pitchFamily="2" charset="-122"/>
            </a:endParaRPr>
          </a:p>
          <a:p>
            <a:pPr algn="l" eaLnBrk="1" hangingPunct="1"/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F58938AB-575B-466E-83DE-D763E7D515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8592" y="4247002"/>
            <a:ext cx="3802348" cy="798051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2"/>
              </a:buClr>
              <a:buFontTx/>
              <a:buChar char="•"/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Growing awareness of looming downside risks due to the incapacitation of monetary and fiscal stabilization policies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  <p:cxnSp>
        <p:nvCxnSpPr>
          <p:cNvPr id="44" name="连接符: 肘形 43">
            <a:extLst>
              <a:ext uri="{FF2B5EF4-FFF2-40B4-BE49-F238E27FC236}">
                <a16:creationId xmlns:a16="http://schemas.microsoft.com/office/drawing/2014/main" id="{5A5A1D2B-5092-4D43-A600-3D19D2358B6E}"/>
              </a:ext>
            </a:extLst>
          </p:cNvPr>
          <p:cNvCxnSpPr>
            <a:cxnSpLocks/>
            <a:stCxn id="32" idx="3"/>
            <a:endCxn id="33" idx="3"/>
          </p:cNvCxnSpPr>
          <p:nvPr/>
        </p:nvCxnSpPr>
        <p:spPr>
          <a:xfrm flipH="1">
            <a:off x="7090451" y="1563804"/>
            <a:ext cx="1530489" cy="4576244"/>
          </a:xfrm>
          <a:prstGeom prst="bentConnector3">
            <a:avLst>
              <a:gd name="adj1" fmla="val -284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连接符: 肘形 71">
            <a:extLst>
              <a:ext uri="{FF2B5EF4-FFF2-40B4-BE49-F238E27FC236}">
                <a16:creationId xmlns:a16="http://schemas.microsoft.com/office/drawing/2014/main" id="{14C45412-65B7-4255-BB11-01E39317FDE5}"/>
              </a:ext>
            </a:extLst>
          </p:cNvPr>
          <p:cNvCxnSpPr>
            <a:cxnSpLocks/>
            <a:stCxn id="23" idx="3"/>
            <a:endCxn id="34" idx="1"/>
          </p:cNvCxnSpPr>
          <p:nvPr/>
        </p:nvCxnSpPr>
        <p:spPr>
          <a:xfrm>
            <a:off x="4361433" y="4649693"/>
            <a:ext cx="457158" cy="106430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6">
            <a:extLst>
              <a:ext uri="{FF2B5EF4-FFF2-40B4-BE49-F238E27FC236}">
                <a16:creationId xmlns:a16="http://schemas.microsoft.com/office/drawing/2014/main" id="{F6AC4C92-01F1-4D11-BEE3-D61EED2E02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45883" y="5923153"/>
            <a:ext cx="1530489" cy="14512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000" dirty="0">
                <a:ea typeface="宋体" panose="02010600030101010101" pitchFamily="2" charset="-122"/>
              </a:rPr>
              <a:t>Favorable tax and transferable policies</a:t>
            </a: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1BE6308D-BAA5-4D15-9E46-4AAD7B304392}"/>
              </a:ext>
            </a:extLst>
          </p:cNvPr>
          <p:cNvCxnSpPr>
            <a:cxnSpLocks/>
          </p:cNvCxnSpPr>
          <p:nvPr/>
        </p:nvCxnSpPr>
        <p:spPr>
          <a:xfrm>
            <a:off x="3345514" y="6204872"/>
            <a:ext cx="1473077" cy="0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">
            <a:extLst>
              <a:ext uri="{FF2B5EF4-FFF2-40B4-BE49-F238E27FC236}">
                <a16:creationId xmlns:a16="http://schemas.microsoft.com/office/drawing/2014/main" id="{4610D443-16F9-4E69-BD1A-787E8FEBC5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4138" y="5529001"/>
            <a:ext cx="3111377" cy="749644"/>
          </a:xfrm>
          <a:prstGeom prst="rect">
            <a:avLst/>
          </a:prstGeom>
          <a:solidFill>
            <a:srgbClr val="005FCA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ctr" anchorCtr="1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chemeClr val="bg1"/>
                </a:solidFill>
                <a:ea typeface="宋体" panose="02010600030101010101" pitchFamily="2" charset="-122"/>
              </a:rPr>
              <a:t>Depressing intertemporal terms of trade</a:t>
            </a:r>
          </a:p>
          <a:p>
            <a:pPr eaLnBrk="1" hangingPunct="1"/>
            <a:endParaRPr lang="en-US" altLang="zh-CN" sz="12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sz="1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7E34A6BD-03F7-4763-B38B-E20467215E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30583" y="4959626"/>
            <a:ext cx="1281439" cy="5929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000" dirty="0">
                <a:ea typeface="宋体" panose="02010600030101010101" pitchFamily="2" charset="-122"/>
              </a:rPr>
              <a:t>Encourage precautionary savings</a:t>
            </a:r>
          </a:p>
        </p:txBody>
      </p:sp>
      <p:cxnSp>
        <p:nvCxnSpPr>
          <p:cNvPr id="42" name="连接符: 肘形 41">
            <a:extLst>
              <a:ext uri="{FF2B5EF4-FFF2-40B4-BE49-F238E27FC236}">
                <a16:creationId xmlns:a16="http://schemas.microsoft.com/office/drawing/2014/main" id="{76A6E08A-F299-4CB4-BAF1-4A77D5136E2F}"/>
              </a:ext>
            </a:extLst>
          </p:cNvPr>
          <p:cNvCxnSpPr>
            <a:cxnSpLocks/>
            <a:stCxn id="39" idx="3"/>
            <a:endCxn id="93" idx="2"/>
          </p:cNvCxnSpPr>
          <p:nvPr/>
        </p:nvCxnSpPr>
        <p:spPr>
          <a:xfrm flipH="1">
            <a:off x="1789827" y="2706996"/>
            <a:ext cx="6831113" cy="3571649"/>
          </a:xfrm>
          <a:prstGeom prst="bentConnector4">
            <a:avLst>
              <a:gd name="adj1" fmla="val -4174"/>
              <a:gd name="adj2" fmla="val 1064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E1FFE3B-DE82-4EB0-8EAB-32893C7C6B3B}"/>
              </a:ext>
            </a:extLst>
          </p:cNvPr>
          <p:cNvCxnSpPr>
            <a:stCxn id="40" idx="3"/>
          </p:cNvCxnSpPr>
          <p:nvPr/>
        </p:nvCxnSpPr>
        <p:spPr>
          <a:xfrm>
            <a:off x="8620940" y="3283564"/>
            <a:ext cx="28267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F74FF140-15D0-4C0E-B468-4CC13D29E904}"/>
              </a:ext>
            </a:extLst>
          </p:cNvPr>
          <p:cNvCxnSpPr/>
          <p:nvPr/>
        </p:nvCxnSpPr>
        <p:spPr>
          <a:xfrm>
            <a:off x="8620940" y="3877527"/>
            <a:ext cx="28267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4DBB3153-C0A4-4646-8515-724C368EA90E}"/>
                  </a:ext>
                </a:extLst>
              </p:cNvPr>
              <p:cNvSpPr/>
              <p:nvPr/>
            </p:nvSpPr>
            <p:spPr>
              <a:xfrm>
                <a:off x="518673" y="5814849"/>
                <a:ext cx="2271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b="0" i="1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altLang="zh-CN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altLang="zh-CN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zh-CN" altLang="zh-CN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zh-CN" altLang="zh-CN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4DBB3153-C0A4-4646-8515-724C368EA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73" y="5814849"/>
                <a:ext cx="227177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CABF8651-C3EB-4180-A4CC-9C76BFE4583B}"/>
              </a:ext>
            </a:extLst>
          </p:cNvPr>
          <p:cNvCxnSpPr>
            <a:cxnSpLocks/>
          </p:cNvCxnSpPr>
          <p:nvPr/>
        </p:nvCxnSpPr>
        <p:spPr>
          <a:xfrm flipH="1">
            <a:off x="3345514" y="6027583"/>
            <a:ext cx="1473077" cy="1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6">
            <a:extLst>
              <a:ext uri="{FF2B5EF4-FFF2-40B4-BE49-F238E27FC236}">
                <a16:creationId xmlns:a16="http://schemas.microsoft.com/office/drawing/2014/main" id="{B2F3173C-8A82-4E5E-9801-2F406CEF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2862" y="6123597"/>
            <a:ext cx="3027102" cy="1960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000" dirty="0">
                <a:ea typeface="宋体" panose="02010600030101010101" pitchFamily="2" charset="-122"/>
              </a:rPr>
              <a:t>Lower discount rate</a:t>
            </a: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45A582D2-3B81-4E95-A223-54DC832499E1}"/>
              </a:ext>
            </a:extLst>
          </p:cNvPr>
          <p:cNvCxnSpPr>
            <a:cxnSpLocks/>
          </p:cNvCxnSpPr>
          <p:nvPr/>
        </p:nvCxnSpPr>
        <p:spPr>
          <a:xfrm flipH="1">
            <a:off x="3345513" y="5775699"/>
            <a:ext cx="1473077" cy="1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B14FE71F-2A08-4229-AF06-4CA6E70C7159}"/>
              </a:ext>
            </a:extLst>
          </p:cNvPr>
          <p:cNvCxnSpPr>
            <a:cxnSpLocks/>
            <a:stCxn id="43" idx="2"/>
            <a:endCxn id="93" idx="0"/>
          </p:cNvCxnSpPr>
          <p:nvPr/>
        </p:nvCxnSpPr>
        <p:spPr>
          <a:xfrm rot="5400000">
            <a:off x="4012823" y="2822058"/>
            <a:ext cx="483948" cy="4929939"/>
          </a:xfrm>
          <a:prstGeom prst="bentConnector3">
            <a:avLst>
              <a:gd name="adj1" fmla="val 7142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连接符: 肘形 70">
            <a:extLst>
              <a:ext uri="{FF2B5EF4-FFF2-40B4-BE49-F238E27FC236}">
                <a16:creationId xmlns:a16="http://schemas.microsoft.com/office/drawing/2014/main" id="{777B4563-1C91-487A-A474-3D3F0C53AED5}"/>
              </a:ext>
            </a:extLst>
          </p:cNvPr>
          <p:cNvCxnSpPr>
            <a:cxnSpLocks/>
            <a:stCxn id="38" idx="3"/>
            <a:endCxn id="34" idx="3"/>
          </p:cNvCxnSpPr>
          <p:nvPr/>
        </p:nvCxnSpPr>
        <p:spPr>
          <a:xfrm flipH="1">
            <a:off x="7090451" y="2130428"/>
            <a:ext cx="1530489" cy="3583574"/>
          </a:xfrm>
          <a:prstGeom prst="bentConnector3">
            <a:avLst>
              <a:gd name="adj1" fmla="val -939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9F1BCF-2F2E-4730-82F3-9CA90DFF30EE}"/>
              </a:ext>
            </a:extLst>
          </p:cNvPr>
          <p:cNvCxnSpPr>
            <a:cxnSpLocks/>
          </p:cNvCxnSpPr>
          <p:nvPr/>
        </p:nvCxnSpPr>
        <p:spPr>
          <a:xfrm>
            <a:off x="0" y="6560361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0E16904-E3EE-4489-83AE-92B277D6B840}"/>
              </a:ext>
            </a:extLst>
          </p:cNvPr>
          <p:cNvSpPr txBox="1"/>
          <p:nvPr/>
        </p:nvSpPr>
        <p:spPr>
          <a:xfrm>
            <a:off x="8620940" y="6560361"/>
            <a:ext cx="310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8</a:t>
            </a:r>
            <a:endParaRPr lang="zh-CN" altLang="en-US" sz="11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E3EB3D7-B69C-479F-98A9-96331E942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6889" y="80010"/>
            <a:ext cx="8663835" cy="4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Reasons:  Precipitous Decline in Long-term Market Interest Rates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8C78C1-0F65-42BF-886D-8D89E73FEB78}"/>
              </a:ext>
            </a:extLst>
          </p:cNvPr>
          <p:cNvCxnSpPr/>
          <p:nvPr/>
        </p:nvCxnSpPr>
        <p:spPr>
          <a:xfrm>
            <a:off x="0" y="735291"/>
            <a:ext cx="9144000" cy="0"/>
          </a:xfrm>
          <a:prstGeom prst="line">
            <a:avLst/>
          </a:prstGeom>
          <a:ln w="38100">
            <a:solidFill>
              <a:srgbClr val="00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CDA-2F9C-4B2D-BF61-E4EEB5CF210B}"/>
              </a:ext>
            </a:extLst>
          </p:cNvPr>
          <p:cNvCxnSpPr/>
          <p:nvPr/>
        </p:nvCxnSpPr>
        <p:spPr>
          <a:xfrm>
            <a:off x="0" y="6803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B0FA6D3-76C0-4805-B9C1-584C97412674}"/>
              </a:ext>
            </a:extLst>
          </p:cNvPr>
          <p:cNvSpPr/>
          <p:nvPr/>
        </p:nvSpPr>
        <p:spPr>
          <a:xfrm>
            <a:off x="150041" y="168893"/>
            <a:ext cx="389039" cy="389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53421FE-912C-4632-A491-3BB788607C93}"/>
              </a:ext>
            </a:extLst>
          </p:cNvPr>
          <p:cNvSpPr/>
          <p:nvPr/>
        </p:nvSpPr>
        <p:spPr>
          <a:xfrm>
            <a:off x="574339" y="168893"/>
            <a:ext cx="389039" cy="389039"/>
          </a:xfrm>
          <a:prstGeom prst="ellipse">
            <a:avLst/>
          </a:prstGeom>
          <a:solidFill>
            <a:srgbClr val="005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B</a:t>
            </a:r>
            <a:endParaRPr lang="zh-CN" altLang="en-US" sz="1600" dirty="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221BB53F-8B1A-4609-9BE8-2BBE4A185B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26" y="6822846"/>
            <a:ext cx="8098413" cy="7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900" b="0" kern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Laubach, T. and J. C. Williams, 2015. Measuring the Natural Rate of Interest Redux, Federal Reserve Bank of San Francisco Working Paper Series 2015-16, (October); St. Louis FED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278847-F160-4BC9-965E-AF80413CED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78"/>
          <a:stretch/>
        </p:blipFill>
        <p:spPr>
          <a:xfrm>
            <a:off x="4887602" y="3657599"/>
            <a:ext cx="4044098" cy="28477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04C4D345-C177-44EF-9D7D-FD0ABFCD4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254506"/>
              </p:ext>
            </p:extLst>
          </p:nvPr>
        </p:nvGraphicFramePr>
        <p:xfrm>
          <a:off x="377075" y="1923142"/>
          <a:ext cx="4044098" cy="188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le 5">
            <a:extLst>
              <a:ext uri="{FF2B5EF4-FFF2-40B4-BE49-F238E27FC236}">
                <a16:creationId xmlns:a16="http://schemas.microsoft.com/office/drawing/2014/main" id="{9114A2C8-CBC4-4102-8F19-28C30DB8BF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041" y="931931"/>
            <a:ext cx="4462005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TIPS (Treasury inflation-protected securities)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3C89250-60F1-421A-8CFF-B37DC26F77B9}"/>
              </a:ext>
            </a:extLst>
          </p:cNvPr>
          <p:cNvSpPr/>
          <p:nvPr/>
        </p:nvSpPr>
        <p:spPr>
          <a:xfrm>
            <a:off x="274414" y="1491901"/>
            <a:ext cx="414676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10-year TIPS rate dropped below zero in 2013, and stayed around zero since then.</a:t>
            </a: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989C382A-2C3F-4459-A4AB-E16993EF62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10970" y="1477658"/>
            <a:ext cx="1920730" cy="16213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-342900" eaLnBrk="1" hangingPunct="1">
              <a:buClr>
                <a:schemeClr val="tx2"/>
              </a:buClr>
              <a:buFont typeface="+mj-lt"/>
              <a:buAutoNum type="arabicPeriod" startAt="2"/>
            </a:pPr>
            <a:r>
              <a:rPr lang="en-US" altLang="zh-CN" b="1" dirty="0">
                <a:ea typeface="宋体" panose="02010600030101010101" pitchFamily="2" charset="-122"/>
              </a:rPr>
              <a:t>Intertemporal terms of trade</a:t>
            </a:r>
          </a:p>
          <a:p>
            <a:pPr marL="114300" lvl="1" indent="0" eaLnBrk="1" hangingPunct="1">
              <a:buClr>
                <a:schemeClr val="tx2"/>
              </a:buClr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Compensation of move wealth and therefore consumption to the future </a:t>
            </a:r>
          </a:p>
          <a:p>
            <a:pPr marL="457200" lvl="1" indent="-342900" eaLnBrk="1" hangingPunct="1">
              <a:buClr>
                <a:schemeClr val="tx2"/>
              </a:buClr>
              <a:buFont typeface="+mj-lt"/>
              <a:buAutoNum type="arabicPeriod"/>
            </a:pPr>
            <a:endParaRPr lang="en-US" altLang="zh-CN" dirty="0">
              <a:solidFill>
                <a:srgbClr val="005FCA"/>
              </a:solidFill>
              <a:ea typeface="宋体" panose="02010600030101010101" pitchFamily="2" charset="-122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5202CEB-E1DD-490A-A0D5-20087140C7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2663" y="1482715"/>
            <a:ext cx="2137547" cy="162813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462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-342900" eaLnBrk="1" hangingPunct="1">
              <a:buClr>
                <a:schemeClr val="tx2"/>
              </a:buClr>
              <a:buFont typeface="+mj-lt"/>
              <a:buAutoNum type="arabicPeriod"/>
            </a:pPr>
            <a:r>
              <a:rPr lang="en-US" altLang="zh-CN" b="1" dirty="0">
                <a:ea typeface="宋体" panose="02010600030101010101" pitchFamily="2" charset="-122"/>
              </a:rPr>
              <a:t>Risk transfer compensation</a:t>
            </a:r>
            <a:endParaRPr lang="en-US" altLang="zh-CN" dirty="0">
              <a:solidFill>
                <a:srgbClr val="005FCA"/>
              </a:solidFill>
              <a:ea typeface="宋体" panose="02010600030101010101" pitchFamily="2" charset="-122"/>
            </a:endParaRPr>
          </a:p>
          <a:p>
            <a:pPr marL="114300" lvl="1" indent="0" eaLnBrk="1" hangingPunct="1">
              <a:buClr>
                <a:schemeClr val="tx2"/>
              </a:buClr>
            </a:pPr>
            <a:r>
              <a:rPr lang="en-US" altLang="zh-CN" dirty="0">
                <a:solidFill>
                  <a:srgbClr val="005FCA"/>
                </a:solidFill>
                <a:ea typeface="宋体" panose="02010600030101010101" pitchFamily="2" charset="-122"/>
              </a:rPr>
              <a:t>Compensation for bearing bond price fluctuations that may occur before the bond reaches maturity </a:t>
            </a:r>
          </a:p>
        </p:txBody>
      </p:sp>
      <p:cxnSp>
        <p:nvCxnSpPr>
          <p:cNvPr id="33" name="连接符: 肘形 32">
            <a:extLst>
              <a:ext uri="{FF2B5EF4-FFF2-40B4-BE49-F238E27FC236}">
                <a16:creationId xmlns:a16="http://schemas.microsoft.com/office/drawing/2014/main" id="{3A0D717B-F899-4E56-B147-F034EDC5F5B7}"/>
              </a:ext>
            </a:extLst>
          </p:cNvPr>
          <p:cNvCxnSpPr>
            <a:cxnSpLocks/>
            <a:stCxn id="27" idx="3"/>
            <a:endCxn id="31" idx="0"/>
          </p:cNvCxnSpPr>
          <p:nvPr/>
        </p:nvCxnSpPr>
        <p:spPr>
          <a:xfrm>
            <a:off x="4612046" y="1147375"/>
            <a:ext cx="3359289" cy="33028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89A7D54E-122C-44ED-8FB1-76898D8A2C31}"/>
              </a:ext>
            </a:extLst>
          </p:cNvPr>
          <p:cNvCxnSpPr>
            <a:cxnSpLocks/>
            <a:stCxn id="27" idx="3"/>
            <a:endCxn id="32" idx="0"/>
          </p:cNvCxnSpPr>
          <p:nvPr/>
        </p:nvCxnSpPr>
        <p:spPr>
          <a:xfrm>
            <a:off x="4612046" y="1147375"/>
            <a:ext cx="1019391" cy="3353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加号 47">
            <a:extLst>
              <a:ext uri="{FF2B5EF4-FFF2-40B4-BE49-F238E27FC236}">
                <a16:creationId xmlns:a16="http://schemas.microsoft.com/office/drawing/2014/main" id="{C75EF7E7-911D-4F8C-9B28-9EE64D713E55}"/>
              </a:ext>
            </a:extLst>
          </p:cNvPr>
          <p:cNvSpPr/>
          <p:nvPr/>
        </p:nvSpPr>
        <p:spPr>
          <a:xfrm flipH="1">
            <a:off x="6712477" y="2126313"/>
            <a:ext cx="298493" cy="281909"/>
          </a:xfrm>
          <a:prstGeom prst="mathPlus">
            <a:avLst>
              <a:gd name="adj1" fmla="val 108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163F6243-9996-48DA-BE46-3711E0B8563C}"/>
              </a:ext>
            </a:extLst>
          </p:cNvPr>
          <p:cNvCxnSpPr>
            <a:cxnSpLocks/>
          </p:cNvCxnSpPr>
          <p:nvPr/>
        </p:nvCxnSpPr>
        <p:spPr>
          <a:xfrm flipH="1">
            <a:off x="4429649" y="4244889"/>
            <a:ext cx="403818" cy="0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7F551DC2-35E8-48B1-AE39-BF33C9FEDAA3}"/>
              </a:ext>
            </a:extLst>
          </p:cNvPr>
          <p:cNvSpPr/>
          <p:nvPr/>
        </p:nvSpPr>
        <p:spPr>
          <a:xfrm>
            <a:off x="274414" y="3875557"/>
            <a:ext cx="4146759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Comparing two interest rates, the author gets the </a:t>
            </a:r>
            <a:r>
              <a:rPr lang="en-US" altLang="zh-CN" sz="1400" dirty="0">
                <a:solidFill>
                  <a:srgbClr val="005FC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risk transfer compensation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which declined from 2% in 1990s to 0.5%-0% after 2008. </a:t>
            </a: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1852D652-84B6-46C7-BF37-82DE76440E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33467" y="3156507"/>
            <a:ext cx="285179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005FCA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dirty="0">
                <a:ea typeface="宋体" panose="02010600030101010101" pitchFamily="2" charset="-122"/>
              </a:rPr>
              <a:t>Long-term natural interest rate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FEED59D2-C916-4008-9C1D-A24F3115774F}"/>
              </a:ext>
            </a:extLst>
          </p:cNvPr>
          <p:cNvCxnSpPr>
            <a:cxnSpLocks/>
            <a:stCxn id="31" idx="2"/>
            <a:endCxn id="69" idx="3"/>
          </p:cNvCxnSpPr>
          <p:nvPr/>
        </p:nvCxnSpPr>
        <p:spPr>
          <a:xfrm rot="5400000">
            <a:off x="7699504" y="3084731"/>
            <a:ext cx="257594" cy="286069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DF3F70E9-6412-4867-9AF9-E3AAA6AE51D2}"/>
              </a:ext>
            </a:extLst>
          </p:cNvPr>
          <p:cNvSpPr/>
          <p:nvPr/>
        </p:nvSpPr>
        <p:spPr>
          <a:xfrm>
            <a:off x="274413" y="5004772"/>
            <a:ext cx="414675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downturn of risk transfer compensation reflects low </a:t>
            </a:r>
            <a:r>
              <a:rPr lang="en-US" altLang="zh-CN" sz="1400" dirty="0">
                <a:solidFill>
                  <a:srgbClr val="005FC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“interest rate hikes risk”. </a:t>
            </a:r>
          </a:p>
        </p:txBody>
      </p: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5056F826-E7AF-4D1E-82C5-9D68C2F2A4C7}"/>
              </a:ext>
            </a:extLst>
          </p:cNvPr>
          <p:cNvCxnSpPr>
            <a:cxnSpLocks/>
            <a:stCxn id="66" idx="2"/>
            <a:endCxn id="77" idx="0"/>
          </p:cNvCxnSpPr>
          <p:nvPr/>
        </p:nvCxnSpPr>
        <p:spPr>
          <a:xfrm flipH="1">
            <a:off x="2347793" y="4614221"/>
            <a:ext cx="1" cy="390551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E1D3CE61-6D7F-4E12-A187-D6275E1D7D8C}"/>
              </a:ext>
            </a:extLst>
          </p:cNvPr>
          <p:cNvCxnSpPr>
            <a:cxnSpLocks/>
            <a:stCxn id="77" idx="2"/>
            <a:endCxn id="87" idx="0"/>
          </p:cNvCxnSpPr>
          <p:nvPr/>
        </p:nvCxnSpPr>
        <p:spPr>
          <a:xfrm>
            <a:off x="2347793" y="5527992"/>
            <a:ext cx="4239" cy="349852"/>
          </a:xfrm>
          <a:prstGeom prst="straightConnector1">
            <a:avLst/>
          </a:prstGeom>
          <a:ln w="19050">
            <a:solidFill>
              <a:srgbClr val="005F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9">
            <a:extLst>
              <a:ext uri="{FF2B5EF4-FFF2-40B4-BE49-F238E27FC236}">
                <a16:creationId xmlns:a16="http://schemas.microsoft.com/office/drawing/2014/main" id="{9DFCE9B1-91E4-4062-A241-C0AF2C4A16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414" y="5877844"/>
            <a:ext cx="4155236" cy="611103"/>
          </a:xfrm>
          <a:prstGeom prst="rect">
            <a:avLst/>
          </a:prstGeom>
          <a:solidFill>
            <a:srgbClr val="005FCA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ctr" anchorCtr="1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chemeClr val="tx2"/>
              </a:buClr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The long-term market interest rates is and will continue declining.</a:t>
            </a:r>
          </a:p>
        </p:txBody>
      </p:sp>
    </p:spTree>
    <p:extLst>
      <p:ext uri="{BB962C8B-B14F-4D97-AF65-F5344CB8AC3E}">
        <p14:creationId xmlns:p14="http://schemas.microsoft.com/office/powerpoint/2010/main" val="4254252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TWo8fiEW9geIXyxb7FQ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3717</TotalTime>
  <Words>1685</Words>
  <Application>Microsoft Office PowerPoint</Application>
  <PresentationFormat>全屏显示(4:3)</PresentationFormat>
  <Paragraphs>263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Wang, Shen</dc:creator>
  <cp:lastModifiedBy>Wang, Shen</cp:lastModifiedBy>
  <cp:revision>180</cp:revision>
  <dcterms:created xsi:type="dcterms:W3CDTF">2019-07-19T01:44:05Z</dcterms:created>
  <dcterms:modified xsi:type="dcterms:W3CDTF">2019-09-20T00:38:42Z</dcterms:modified>
</cp:coreProperties>
</file>